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3" r:id="rId1"/>
  </p:sldMasterIdLst>
  <p:notesMasterIdLst>
    <p:notesMasterId r:id="rId39"/>
  </p:notesMasterIdLst>
  <p:sldIdLst>
    <p:sldId id="256" r:id="rId2"/>
    <p:sldId id="282" r:id="rId3"/>
    <p:sldId id="283" r:id="rId4"/>
    <p:sldId id="297" r:id="rId5"/>
    <p:sldId id="317" r:id="rId6"/>
    <p:sldId id="318" r:id="rId7"/>
    <p:sldId id="278" r:id="rId8"/>
    <p:sldId id="290" r:id="rId9"/>
    <p:sldId id="296" r:id="rId10"/>
    <p:sldId id="293" r:id="rId11"/>
    <p:sldId id="291" r:id="rId12"/>
    <p:sldId id="292" r:id="rId13"/>
    <p:sldId id="294" r:id="rId14"/>
    <p:sldId id="295" r:id="rId15"/>
    <p:sldId id="288" r:id="rId16"/>
    <p:sldId id="281" r:id="rId17"/>
    <p:sldId id="260" r:id="rId18"/>
    <p:sldId id="299" r:id="rId19"/>
    <p:sldId id="286" r:id="rId20"/>
    <p:sldId id="300" r:id="rId21"/>
    <p:sldId id="305" r:id="rId22"/>
    <p:sldId id="302" r:id="rId23"/>
    <p:sldId id="301" r:id="rId24"/>
    <p:sldId id="303" r:id="rId25"/>
    <p:sldId id="304" r:id="rId26"/>
    <p:sldId id="308" r:id="rId27"/>
    <p:sldId id="287" r:id="rId28"/>
    <p:sldId id="307" r:id="rId29"/>
    <p:sldId id="309" r:id="rId30"/>
    <p:sldId id="311" r:id="rId31"/>
    <p:sldId id="310" r:id="rId32"/>
    <p:sldId id="313" r:id="rId33"/>
    <p:sldId id="312" r:id="rId34"/>
    <p:sldId id="314" r:id="rId35"/>
    <p:sldId id="315" r:id="rId36"/>
    <p:sldId id="316" r:id="rId37"/>
    <p:sldId id="279" r:id="rId38"/>
  </p:sldIdLst>
  <p:sldSz cx="9144000" cy="5143500" type="screen16x9"/>
  <p:notesSz cx="6858000" cy="9144000"/>
  <p:embeddedFontLst>
    <p:embeddedFont>
      <p:font typeface="HY중고딕" pitchFamily="18" charset="-127"/>
      <p:regular r:id="rId40"/>
    </p:embeddedFont>
    <p:embeddedFont>
      <p:font typeface="Raleway" charset="0"/>
      <p:regular r:id="rId41"/>
      <p:bold r:id="rId42"/>
      <p:italic r:id="rId43"/>
      <p:boldItalic r:id="rId44"/>
    </p:embeddedFont>
    <p:embeddedFont>
      <p:font typeface="Lato" charset="0"/>
      <p:regular r:id="rId45"/>
      <p:bold r:id="rId46"/>
      <p:italic r:id="rId47"/>
      <p:boldItalic r:id="rId48"/>
    </p:embeddedFont>
    <p:embeddedFont>
      <p:font typeface="맑은 고딕" pitchFamily="50" charset="-127"/>
      <p:regular r:id="rId49"/>
      <p:bold r:id="rId50"/>
    </p:embeddedFont>
    <p:embeddedFont>
      <p:font typeface="배달의민족 주아" pitchFamily="18" charset="-127"/>
      <p:regular r:id="rId51"/>
    </p:embeddedFont>
    <p:embeddedFont>
      <p:font typeface="휴먼모음T" pitchFamily="18" charset="-127"/>
      <p:regular r:id="rId52"/>
    </p:embeddedFont>
    <p:embeddedFont>
      <p:font typeface="HY견고딕" pitchFamily="18" charset="-127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9FB"/>
    <a:srgbClr val="6DC2FB"/>
    <a:srgbClr val="5BBAFB"/>
    <a:srgbClr val="78C7FC"/>
    <a:srgbClr val="9DD6FD"/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555" autoAdjust="0"/>
  </p:normalViewPr>
  <p:slideViewPr>
    <p:cSldViewPr snapToGrid="0">
      <p:cViewPr>
        <p:scale>
          <a:sx n="75" d="100"/>
          <a:sy n="75" d="100"/>
        </p:scale>
        <p:origin x="-2076" y="-12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014B81-0BDB-4D3B-9BB0-D6C7481906A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0149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014B81-0BDB-4D3B-9BB0-D6C7481906A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5062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014B81-0BDB-4D3B-9BB0-D6C7481906A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506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014B81-0BDB-4D3B-9BB0-D6C7481906A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0149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목차 내용 시작 내용 내용</a:t>
            </a:r>
            <a:r>
              <a:rPr lang="en-US" altLang="ko-KR" dirty="0"/>
              <a:t>+</a:t>
            </a:r>
            <a:r>
              <a:rPr lang="ko-KR" altLang="en-US" dirty="0"/>
              <a:t>사진 표</a:t>
            </a:r>
            <a:r>
              <a:rPr lang="en-US" altLang="ko-KR" dirty="0"/>
              <a:t>/</a:t>
            </a:r>
            <a:r>
              <a:rPr lang="ko-KR" altLang="en-US" dirty="0"/>
              <a:t>그래프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014B81-0BDB-4D3B-9BB0-D6C7481906A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2904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F1DA17-5256-488B-A28C-4692CCDB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1B1F08-6F79-439A-AB35-1D186DEAA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BBF507C-3921-479D-9762-6DE29A1A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255FDB4-A04F-47B1-B38E-9B389507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3779429-D99F-4B72-B809-7C122BC5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1797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60" r:id="rId11"/>
    <p:sldLayoutId id="2147483661" r:id="rId12"/>
    <p:sldLayoutId id="214748366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M8AD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bit.ly/2KM8ADz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411625" y="1399750"/>
            <a:ext cx="4732374" cy="269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4517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HY중고딕" pitchFamily="18" charset="-127"/>
                <a:ea typeface="HY중고딕" pitchFamily="18" charset="-127"/>
              </a:rPr>
              <a:t>영화 예매 시스템 </a:t>
            </a:r>
            <a:r>
              <a:rPr lang="en" sz="3600" dirty="0" smtClean="0">
                <a:latin typeface="HY중고딕" pitchFamily="18" charset="-127"/>
                <a:ea typeface="HY중고딕" pitchFamily="18" charset="-127"/>
              </a:rPr>
              <a:t/>
            </a:r>
            <a:br>
              <a:rPr lang="en" sz="3600" dirty="0" smtClean="0">
                <a:latin typeface="HY중고딕" pitchFamily="18" charset="-127"/>
                <a:ea typeface="HY중고딕" pitchFamily="18" charset="-127"/>
              </a:rPr>
            </a:br>
            <a:r>
              <a:rPr lang="en" sz="3600" dirty="0" smtClean="0">
                <a:latin typeface="HY중고딕" pitchFamily="18" charset="-127"/>
                <a:ea typeface="HY중고딕" pitchFamily="18" charset="-127"/>
              </a:rPr>
              <a:t>시뮬레이션</a:t>
            </a:r>
            <a:endParaRPr sz="3600"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l="12397" r="4115"/>
          <a:stretch/>
        </p:blipFill>
        <p:spPr>
          <a:xfrm>
            <a:off x="4993236" y="1616737"/>
            <a:ext cx="3629500" cy="18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Y중고딕" pitchFamily="18" charset="-127"/>
                <a:ea typeface="HY중고딕" pitchFamily="18" charset="-127"/>
              </a:rPr>
              <a:t>김연지</a:t>
            </a:r>
            <a:endParaRPr>
              <a:latin typeface="HY중고딕" pitchFamily="18" charset="-127"/>
              <a:ea typeface="HY중고딕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Y중고딕" pitchFamily="18" charset="-127"/>
                <a:ea typeface="HY중고딕" pitchFamily="18" charset="-127"/>
              </a:rPr>
              <a:t>이민재</a:t>
            </a:r>
            <a:endParaRPr>
              <a:latin typeface="HY중고딕" pitchFamily="18" charset="-127"/>
              <a:ea typeface="HY중고딕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Y중고딕" pitchFamily="18" charset="-127"/>
                <a:ea typeface="HY중고딕" pitchFamily="18" charset="-127"/>
              </a:rPr>
              <a:t>장종욱</a:t>
            </a:r>
            <a:endParaRPr>
              <a:latin typeface="HY중고딕" pitchFamily="18" charset="-127"/>
              <a:ea typeface="HY중고딕" pitchFamily="18" charset="-127"/>
            </a:endParaRPr>
          </a:p>
        </p:txBody>
      </p:sp>
      <p:pic>
        <p:nvPicPr>
          <p:cNvPr id="139" name="Google Shape;139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20100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pic>
        <p:nvPicPr>
          <p:cNvPr id="140" name="Google Shape;140;p17" descr="Mobile View"/>
          <p:cNvPicPr preferRelativeResize="0"/>
          <p:nvPr/>
        </p:nvPicPr>
        <p:blipFill rotWithShape="1">
          <a:blip r:embed="rId6">
            <a:alphaModFix/>
          </a:blip>
          <a:srcRect l="-384" r="23473" b="16352"/>
          <a:stretch/>
        </p:blipFill>
        <p:spPr>
          <a:xfrm>
            <a:off x="8271300" y="238882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7">
            <a:alphaModFix/>
          </a:blip>
          <a:srcRect b="14784"/>
          <a:stretch/>
        </p:blipFill>
        <p:spPr>
          <a:xfrm>
            <a:off x="8271300" y="2388825"/>
            <a:ext cx="1211740" cy="18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924791" y="519545"/>
          <a:ext cx="7672243" cy="144433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062536"/>
                <a:gridCol w="720844"/>
                <a:gridCol w="979899"/>
                <a:gridCol w="821584"/>
                <a:gridCol w="737755"/>
                <a:gridCol w="477982"/>
                <a:gridCol w="509154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1070264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1870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Roboto"/>
                        </a:rPr>
                        <a:t>movienum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Roboto"/>
                        </a:rPr>
                        <a:t>moviename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  <a:latin typeface="Roboto"/>
                        </a:rPr>
                        <a:t>distributor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director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genre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</a:rPr>
                        <a:t>isdiscount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 err="1">
                          <a:solidFill>
                            <a:schemeClr val="bg1"/>
                          </a:solidFill>
                        </a:rPr>
                        <a:t>worldboxoffice_rank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159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endParaRPr lang="en-US" altLang="ko-KR" sz="7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  <a:p>
                      <a:pPr algn="ctr" rtl="0" fontAlgn="ctr"/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워너브라더스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다니엘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래드클리프</a:t>
                      </a:r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엠마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왓슨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외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데이비드 예이츠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모험</a:t>
                      </a:r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판타지</a:t>
                      </a:r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미스터리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1341693157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스파이더맨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endParaRPr lang="en-US" altLang="ko-KR" sz="7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  <a:p>
                      <a:pPr algn="ctr" rtl="0" fontAlgn="ctr"/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뉴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유니버스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소니픽처스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코리아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셔메이크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무어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헤일리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스타인펠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외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피터</a:t>
                      </a:r>
                      <a:r>
                        <a:rPr lang="ko-KR" altLang="en-US" sz="700" b="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램지</a:t>
                      </a:r>
                      <a:endParaRPr lang="ko-KR" altLang="en-US" sz="700" b="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애니메이션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슈퍼히어로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375469903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  <a:endParaRPr lang="en-US" altLang="ko-KR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아티잔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엔터테인먼트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제임스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앨런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맥퀸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애덤</a:t>
                      </a:r>
                      <a:r>
                        <a:rPr lang="ko-KR" altLang="en-US" sz="700" b="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 </a:t>
                      </a:r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윈가드</a:t>
                      </a:r>
                      <a:endParaRPr lang="ko-KR" altLang="en-US" sz="700" b="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공포</a:t>
                      </a:r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미스터리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18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47737094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  <a:endParaRPr lang="en-US" altLang="ko-KR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어벤져스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 :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에이지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오브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울트론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월트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디즈니 컴퍼니 코리아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로버트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다우니 주니어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크리스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에반스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등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케빈</a:t>
                      </a:r>
                      <a:r>
                        <a:rPr lang="ko-KR" altLang="en-US" sz="700" b="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 파이기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액션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슈퍼히어로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1405403694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닥터 스트레인지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월트 디즈니 컴퍼니 코리아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베네딕트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컴버배치</a:t>
                      </a:r>
                      <a:r>
                        <a:rPr lang="ko-KR" alt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등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Roboto"/>
                        </a:rPr>
                        <a:t>케빈 파이기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액션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슈퍼히어로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677718395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213265"/>
            <a:ext cx="7419109" cy="27951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ctr"/>
            <a:endParaRPr lang="en-US" altLang="ko-KR" sz="700" dirty="0">
              <a:solidFill>
                <a:schemeClr val="bg2"/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3" y="0"/>
            <a:ext cx="7169727" cy="54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</a:pPr>
            <a:endParaRPr lang="en-US" altLang="ko-KR" sz="400" b="1" dirty="0" smtClean="0"/>
          </a:p>
          <a:p>
            <a:pPr marL="342900" indent="-342900">
              <a:lnSpc>
                <a:spcPct val="80000"/>
              </a:lnSpc>
            </a:pPr>
            <a:r>
              <a:rPr lang="en-US" altLang="ko-KR" b="1" dirty="0" smtClean="0"/>
              <a:t>1) MOVIEINFO – </a:t>
            </a:r>
            <a:r>
              <a:rPr lang="ko-KR" altLang="en-US" b="1" dirty="0" err="1" smtClean="0"/>
              <a:t>영화별</a:t>
            </a:r>
            <a:r>
              <a:rPr lang="ko-KR" altLang="en-US" b="1" dirty="0" smtClean="0"/>
              <a:t> 상영 정보 </a:t>
            </a:r>
            <a:r>
              <a:rPr lang="en-US" altLang="ko-KR" b="1" dirty="0" smtClean="0"/>
              <a:t>(5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 </a:t>
            </a:r>
            <a:endParaRPr lang="en-US" altLang="ko-KR" sz="1050" b="1" dirty="0" smtClean="0"/>
          </a:p>
          <a:p>
            <a:pPr marL="342900" indent="-342900">
              <a:lnSpc>
                <a:spcPct val="80000"/>
              </a:lnSpc>
            </a:pPr>
            <a:r>
              <a:rPr lang="en-US" altLang="ko-KR" sz="900" dirty="0" smtClean="0"/>
              <a:t>	- </a:t>
            </a:r>
            <a:r>
              <a:rPr lang="ko-KR" altLang="en-US" sz="900" dirty="0" smtClean="0"/>
              <a:t>영화번호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movienum</a:t>
            </a:r>
            <a:r>
              <a:rPr lang="en-US" sz="900" dirty="0" smtClean="0"/>
              <a:t>, PK), </a:t>
            </a:r>
            <a:r>
              <a:rPr lang="ko-KR" altLang="en-US" sz="900" dirty="0" smtClean="0"/>
              <a:t>영화제목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moviename</a:t>
            </a:r>
            <a:r>
              <a:rPr lang="en-US" sz="900" dirty="0" smtClean="0"/>
              <a:t>), </a:t>
            </a:r>
            <a:r>
              <a:rPr lang="ko-KR" altLang="en-US" sz="900" dirty="0" smtClean="0"/>
              <a:t>배급</a:t>
            </a:r>
            <a:r>
              <a:rPr lang="en-US" altLang="ko-KR" sz="900" dirty="0" smtClean="0"/>
              <a:t>(</a:t>
            </a:r>
            <a:r>
              <a:rPr lang="en-US" sz="900" dirty="0" smtClean="0"/>
              <a:t>distributor), </a:t>
            </a:r>
            <a:r>
              <a:rPr lang="ko-KR" altLang="en-US" sz="900" dirty="0" smtClean="0"/>
              <a:t>출연진</a:t>
            </a:r>
            <a:r>
              <a:rPr lang="en-US" altLang="ko-KR" sz="900" dirty="0" smtClean="0"/>
              <a:t>(</a:t>
            </a:r>
            <a:r>
              <a:rPr lang="en-US" sz="900" dirty="0" smtClean="0"/>
              <a:t>actor), </a:t>
            </a:r>
            <a:r>
              <a:rPr lang="en-US" sz="900" dirty="0" smtClean="0"/>
              <a:t/>
            </a:r>
            <a:br>
              <a:rPr lang="en-US" sz="900" dirty="0" smtClean="0"/>
            </a:br>
            <a:r>
              <a:rPr lang="ko-KR" altLang="en-US" sz="900" dirty="0" smtClean="0"/>
              <a:t>감독</a:t>
            </a:r>
            <a:r>
              <a:rPr lang="en-US" altLang="ko-KR" sz="900" dirty="0" smtClean="0"/>
              <a:t>(</a:t>
            </a:r>
            <a:r>
              <a:rPr lang="en-US" sz="900" dirty="0" smtClean="0"/>
              <a:t>director), </a:t>
            </a:r>
            <a:r>
              <a:rPr lang="ko-KR" altLang="en-US" sz="900" dirty="0" smtClean="0"/>
              <a:t>장르</a:t>
            </a:r>
            <a:r>
              <a:rPr lang="en-US" altLang="ko-KR" sz="900" dirty="0" smtClean="0"/>
              <a:t>(</a:t>
            </a:r>
            <a:r>
              <a:rPr lang="en-US" sz="900" dirty="0" smtClean="0"/>
              <a:t>genre), </a:t>
            </a:r>
            <a:r>
              <a:rPr lang="ko-KR" altLang="en-US" sz="900" dirty="0" smtClean="0"/>
              <a:t>등급</a:t>
            </a:r>
            <a:r>
              <a:rPr lang="en-US" altLang="ko-KR" sz="900" dirty="0" smtClean="0"/>
              <a:t>(</a:t>
            </a:r>
            <a:r>
              <a:rPr lang="en-US" sz="900" dirty="0" smtClean="0"/>
              <a:t>class), </a:t>
            </a:r>
            <a:r>
              <a:rPr lang="ko-KR" altLang="en-US" sz="900" dirty="0" smtClean="0"/>
              <a:t>결제가격</a:t>
            </a:r>
            <a:r>
              <a:rPr lang="en-US" altLang="ko-KR" sz="900" dirty="0" smtClean="0"/>
              <a:t>(</a:t>
            </a:r>
            <a:r>
              <a:rPr lang="en-US" sz="900" dirty="0" smtClean="0"/>
              <a:t>price), </a:t>
            </a:r>
            <a:r>
              <a:rPr lang="ko-KR" altLang="en-US" sz="900" dirty="0" smtClean="0"/>
              <a:t>월드박스오피스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worldboxoffice_rank</a:t>
            </a:r>
            <a:r>
              <a:rPr lang="en-US" sz="900" dirty="0" smtClean="0"/>
              <a:t>), </a:t>
            </a:r>
            <a:r>
              <a:rPr lang="ko-KR" altLang="en-US" sz="900" dirty="0" smtClean="0"/>
              <a:t>할인여부</a:t>
            </a:r>
            <a:r>
              <a:rPr lang="en-US" altLang="ko-KR" sz="900" dirty="0" smtClean="0"/>
              <a:t>(</a:t>
            </a:r>
            <a:r>
              <a:rPr lang="en-US" sz="900" dirty="0" err="1" smtClean="0"/>
              <a:t>isdiscount</a:t>
            </a:r>
            <a:r>
              <a:rPr lang="en-US" sz="900" dirty="0" smtClean="0"/>
              <a:t>) </a:t>
            </a:r>
            <a:endParaRPr lang="ko-KR" altLang="en-US" sz="5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904009" y="1991491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1827" y="2231843"/>
            <a:ext cx="75438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DROP TABLE MOVIEINFO</a:t>
            </a:r>
            <a:r>
              <a:rPr lang="en-US" altLang="ko-KR" sz="700" dirty="0" smtClean="0">
                <a:solidFill>
                  <a:schemeClr val="bg2"/>
                </a:solidFill>
              </a:rPr>
              <a:t>; </a:t>
            </a:r>
          </a:p>
          <a:p>
            <a:pPr fontAlgn="ctr"/>
            <a:endParaRPr lang="en-US" altLang="ko-KR" sz="700" dirty="0" smtClean="0">
              <a:solidFill>
                <a:schemeClr val="bg2"/>
              </a:solidFill>
            </a:endParaRP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CREATE </a:t>
            </a:r>
            <a:r>
              <a:rPr lang="en-US" altLang="ko-KR" sz="700" dirty="0" smtClean="0">
                <a:solidFill>
                  <a:schemeClr val="bg2"/>
                </a:solidFill>
              </a:rPr>
              <a:t>TABLE MOVIEINFO(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movienum</a:t>
            </a:r>
            <a:r>
              <a:rPr lang="en-US" altLang="ko-KR" sz="700" dirty="0" smtClean="0">
                <a:solidFill>
                  <a:schemeClr val="bg2"/>
                </a:solidFill>
              </a:rPr>
              <a:t> NUMBER(1) constraint </a:t>
            </a:r>
            <a:r>
              <a:rPr lang="en-US" altLang="ko-KR" sz="700" dirty="0" err="1" smtClean="0">
                <a:solidFill>
                  <a:schemeClr val="bg2"/>
                </a:solidFill>
              </a:rPr>
              <a:t>movieinfo_movienum_pk</a:t>
            </a:r>
            <a:r>
              <a:rPr lang="en-US" altLang="ko-KR" sz="700" dirty="0" smtClean="0">
                <a:solidFill>
                  <a:schemeClr val="bg2"/>
                </a:solidFill>
              </a:rPr>
              <a:t> primary key,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moviename</a:t>
            </a:r>
            <a:r>
              <a:rPr lang="en-US" altLang="ko-KR" sz="700" dirty="0" smtClean="0">
                <a:solidFill>
                  <a:schemeClr val="bg2"/>
                </a:solidFill>
              </a:rPr>
              <a:t> VARCHAR2(50) NOT NULL,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distributor VARCHAR2(50),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actor VARCHAR2(100),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director VARCHAR2(30),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genre VARCHAR2(40),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class NUMBER(2),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price NUMBER(6),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isdiscount</a:t>
            </a:r>
            <a:r>
              <a:rPr lang="en-US" altLang="ko-KR" sz="700" dirty="0" smtClean="0">
                <a:solidFill>
                  <a:schemeClr val="bg2"/>
                </a:solidFill>
              </a:rPr>
              <a:t> NUMBER(1),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err="1" smtClean="0">
                <a:solidFill>
                  <a:schemeClr val="bg2"/>
                </a:solidFill>
              </a:rPr>
              <a:t>worldboxoffice_rank</a:t>
            </a:r>
            <a:r>
              <a:rPr lang="en-US" altLang="ko-KR" sz="700" dirty="0" smtClean="0">
                <a:solidFill>
                  <a:schemeClr val="bg2"/>
                </a:solidFill>
              </a:rPr>
              <a:t> NUMBER(11)</a:t>
            </a:r>
            <a:br>
              <a:rPr lang="en-US" altLang="ko-KR" sz="700" dirty="0" smtClean="0">
                <a:solidFill>
                  <a:schemeClr val="bg2"/>
                </a:solidFill>
              </a:rPr>
            </a:br>
            <a:r>
              <a:rPr lang="en-US" altLang="ko-KR" sz="700" dirty="0" smtClean="0">
                <a:solidFill>
                  <a:schemeClr val="bg2"/>
                </a:solidFill>
              </a:rPr>
              <a:t>);</a:t>
            </a:r>
            <a:endParaRPr lang="en-US" altLang="ko-KR" sz="700" dirty="0" smtClean="0">
              <a:solidFill>
                <a:schemeClr val="bg2"/>
              </a:solidFill>
            </a:endParaRPr>
          </a:p>
          <a:p>
            <a:pPr fontAlgn="b"/>
            <a:endParaRPr lang="en-US" altLang="ko-KR" sz="600" dirty="0" smtClean="0">
              <a:solidFill>
                <a:schemeClr val="bg2"/>
              </a:solidFill>
            </a:endParaRPr>
          </a:p>
          <a:p>
            <a:pPr fontAlgn="b"/>
            <a:r>
              <a:rPr lang="en-US" altLang="ko-KR" sz="700" dirty="0" smtClean="0">
                <a:solidFill>
                  <a:schemeClr val="bg2"/>
                </a:solidFill>
              </a:rPr>
              <a:t>INSERT ALLINSERT INTO MOVIEINFO VALUES(1,'</a:t>
            </a:r>
            <a:r>
              <a:rPr lang="ko-KR" altLang="en-US" sz="7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700" dirty="0" smtClean="0">
                <a:solidFill>
                  <a:schemeClr val="bg2"/>
                </a:solidFill>
              </a:rPr>
              <a:t>: </a:t>
            </a:r>
            <a:r>
              <a:rPr lang="ko-KR" altLang="en-US" sz="7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2','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워너브라더스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다니엘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래드클리프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엠마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왓슨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루퍼트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그린트</a:t>
            </a:r>
            <a:r>
              <a:rPr lang="ko-KR" altLang="en-US" sz="700" dirty="0" smtClean="0">
                <a:solidFill>
                  <a:schemeClr val="bg2"/>
                </a:solidFill>
              </a:rPr>
              <a:t> 외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데이비드</a:t>
            </a:r>
            <a:r>
              <a:rPr lang="ko-KR" altLang="en-US" sz="700" dirty="0" smtClean="0">
                <a:solidFill>
                  <a:schemeClr val="bg2"/>
                </a:solidFill>
              </a:rPr>
              <a:t> 예이츠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smtClean="0">
                <a:solidFill>
                  <a:schemeClr val="bg2"/>
                </a:solidFill>
              </a:rPr>
              <a:t>모험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판타지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미스터리</a:t>
            </a:r>
            <a:r>
              <a:rPr lang="en-US" altLang="ko-KR" sz="700" dirty="0" smtClean="0">
                <a:solidFill>
                  <a:schemeClr val="bg2"/>
                </a:solidFill>
              </a:rPr>
              <a:t>',null,13000,0,1341693157);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VALUES(2,'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스파이더맨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: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뉴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유니버스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소니픽처스</a:t>
            </a:r>
            <a:r>
              <a:rPr lang="ko-KR" altLang="en-US" sz="700" dirty="0" smtClean="0">
                <a:solidFill>
                  <a:schemeClr val="bg2"/>
                </a:solidFill>
              </a:rPr>
              <a:t> 코리아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셔메이크</a:t>
            </a:r>
            <a:r>
              <a:rPr lang="ko-KR" altLang="en-US" sz="700" dirty="0" smtClean="0">
                <a:solidFill>
                  <a:schemeClr val="bg2"/>
                </a:solidFill>
              </a:rPr>
              <a:t> 무어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헤일리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스타인펠드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니콜라스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케이지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리에브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슈라이버</a:t>
            </a:r>
            <a:r>
              <a:rPr lang="ko-KR" altLang="en-US" sz="700" dirty="0" smtClean="0">
                <a:solidFill>
                  <a:schemeClr val="bg2"/>
                </a:solidFill>
              </a:rPr>
              <a:t> 외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피터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램지</a:t>
            </a:r>
            <a:r>
              <a:rPr lang="en-US" altLang="ko-KR" sz="700" dirty="0" smtClean="0">
                <a:solidFill>
                  <a:schemeClr val="bg2"/>
                </a:solidFill>
              </a:rPr>
              <a:t>',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'</a:t>
            </a:r>
            <a:r>
              <a:rPr lang="ko-KR" altLang="en-US" sz="700" dirty="0" smtClean="0">
                <a:solidFill>
                  <a:schemeClr val="bg2"/>
                </a:solidFill>
              </a:rPr>
              <a:t>애니메이션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슈퍼히어로</a:t>
            </a:r>
            <a:r>
              <a:rPr lang="en-US" altLang="ko-KR" sz="700" dirty="0" smtClean="0">
                <a:solidFill>
                  <a:schemeClr val="bg2"/>
                </a:solidFill>
              </a:rPr>
              <a:t>',12,13000,0,375469903);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VALUES(3,'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블레어</a:t>
            </a:r>
            <a:r>
              <a:rPr lang="ko-KR" altLang="en-US" sz="700" dirty="0" smtClean="0">
                <a:solidFill>
                  <a:schemeClr val="bg2"/>
                </a:solidFill>
              </a:rPr>
              <a:t> 위치 프로젝트 </a:t>
            </a:r>
            <a:r>
              <a:rPr lang="en-US" altLang="ko-KR" sz="700" dirty="0" smtClean="0">
                <a:solidFill>
                  <a:schemeClr val="bg2"/>
                </a:solidFill>
              </a:rPr>
              <a:t>2','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아티잔</a:t>
            </a:r>
            <a:r>
              <a:rPr lang="ko-KR" altLang="en-US" sz="700" dirty="0" smtClean="0">
                <a:solidFill>
                  <a:schemeClr val="bg2"/>
                </a:solidFill>
              </a:rPr>
              <a:t> 엔터테인먼트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제임스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앨런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맥퀸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애덤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윈가드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smtClean="0">
                <a:solidFill>
                  <a:schemeClr val="bg2"/>
                </a:solidFill>
              </a:rPr>
              <a:t>공포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미스터리</a:t>
            </a:r>
            <a:r>
              <a:rPr lang="en-US" altLang="ko-KR" sz="700" dirty="0" smtClean="0">
                <a:solidFill>
                  <a:schemeClr val="bg2"/>
                </a:solidFill>
              </a:rPr>
              <a:t>',18,11000,1,47737094);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VALUES(4,'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어벤져스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2 : </a:t>
            </a:r>
            <a:r>
              <a:rPr lang="ko-KR" altLang="en-US" sz="700" dirty="0" smtClean="0">
                <a:solidFill>
                  <a:schemeClr val="bg2"/>
                </a:solidFill>
              </a:rPr>
              <a:t>에이지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오브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울트론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월트</a:t>
            </a:r>
            <a:r>
              <a:rPr lang="ko-KR" altLang="en-US" sz="700" dirty="0" smtClean="0">
                <a:solidFill>
                  <a:schemeClr val="bg2"/>
                </a:solidFill>
              </a:rPr>
              <a:t> 디즈니 컴퍼니 코리아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로버트</a:t>
            </a:r>
            <a:r>
              <a:rPr lang="ko-KR" altLang="en-US" sz="700" dirty="0" smtClean="0">
                <a:solidFill>
                  <a:schemeClr val="bg2"/>
                </a:solidFill>
              </a:rPr>
              <a:t> 다우니 주니어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크리스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에반스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스칼렛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요한슨</a:t>
            </a:r>
            <a:r>
              <a:rPr lang="ko-KR" altLang="en-US" sz="700" dirty="0" smtClean="0">
                <a:solidFill>
                  <a:schemeClr val="bg2"/>
                </a:solidFill>
              </a:rPr>
              <a:t> 등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케빈</a:t>
            </a:r>
            <a:r>
              <a:rPr lang="ko-KR" altLang="en-US" sz="700" dirty="0" smtClean="0">
                <a:solidFill>
                  <a:schemeClr val="bg2"/>
                </a:solidFill>
              </a:rPr>
              <a:t> 파이기</a:t>
            </a:r>
            <a:r>
              <a:rPr lang="en-US" altLang="ko-KR" sz="700" dirty="0" smtClean="0">
                <a:solidFill>
                  <a:schemeClr val="bg2"/>
                </a:solidFill>
              </a:rPr>
              <a:t>',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'</a:t>
            </a:r>
            <a:r>
              <a:rPr lang="ko-KR" altLang="en-US" sz="700" dirty="0" smtClean="0">
                <a:solidFill>
                  <a:schemeClr val="bg2"/>
                </a:solidFill>
              </a:rPr>
              <a:t>액션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슈퍼히어로</a:t>
            </a:r>
            <a:r>
              <a:rPr lang="en-US" altLang="ko-KR" sz="700" dirty="0" smtClean="0">
                <a:solidFill>
                  <a:schemeClr val="bg2"/>
                </a:solidFill>
              </a:rPr>
              <a:t>',12,13000,0,1405403694);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INSERT INTO MOVIEINFO VALUES(5,'</a:t>
            </a:r>
            <a:r>
              <a:rPr lang="ko-KR" altLang="en-US" sz="700" dirty="0" smtClean="0">
                <a:solidFill>
                  <a:schemeClr val="bg2"/>
                </a:solidFill>
              </a:rPr>
              <a:t>닥터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스트레인지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월트</a:t>
            </a:r>
            <a:r>
              <a:rPr lang="ko-KR" altLang="en-US" sz="700" dirty="0" smtClean="0">
                <a:solidFill>
                  <a:schemeClr val="bg2"/>
                </a:solidFill>
              </a:rPr>
              <a:t> 디즈니 컴퍼니 코리아</a:t>
            </a:r>
            <a:r>
              <a:rPr lang="en-US" altLang="ko-KR" sz="700" dirty="0" smtClean="0">
                <a:solidFill>
                  <a:schemeClr val="bg2"/>
                </a:solidFill>
              </a:rPr>
              <a:t>', 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베네딕트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컴버배치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레이첼</a:t>
            </a:r>
            <a:r>
              <a:rPr lang="ko-KR" altLang="en-US" sz="700" dirty="0" smtClean="0">
                <a:solidFill>
                  <a:schemeClr val="bg2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맥아담스</a:t>
            </a:r>
            <a:r>
              <a:rPr lang="ko-KR" altLang="en-US" sz="700" dirty="0" smtClean="0">
                <a:solidFill>
                  <a:schemeClr val="bg2"/>
                </a:solidFill>
              </a:rPr>
              <a:t> 등</a:t>
            </a:r>
            <a:r>
              <a:rPr lang="en-US" altLang="ko-KR" sz="700" dirty="0" smtClean="0">
                <a:solidFill>
                  <a:schemeClr val="bg2"/>
                </a:solidFill>
              </a:rPr>
              <a:t>','</a:t>
            </a:r>
            <a:r>
              <a:rPr lang="ko-KR" altLang="en-US" sz="700" dirty="0" err="1" smtClean="0">
                <a:solidFill>
                  <a:schemeClr val="bg2"/>
                </a:solidFill>
              </a:rPr>
              <a:t>케빈</a:t>
            </a:r>
            <a:r>
              <a:rPr lang="ko-KR" altLang="en-US" sz="700" dirty="0" smtClean="0">
                <a:solidFill>
                  <a:schemeClr val="bg2"/>
                </a:solidFill>
              </a:rPr>
              <a:t> 파이기</a:t>
            </a:r>
            <a:r>
              <a:rPr lang="en-US" altLang="ko-KR" sz="700" dirty="0" smtClean="0">
                <a:solidFill>
                  <a:schemeClr val="bg2"/>
                </a:solidFill>
              </a:rPr>
              <a:t>',</a:t>
            </a:r>
          </a:p>
          <a:p>
            <a:pPr fontAlgn="ctr"/>
            <a:r>
              <a:rPr lang="en-US" altLang="ko-KR" sz="700" dirty="0" smtClean="0">
                <a:solidFill>
                  <a:schemeClr val="bg2"/>
                </a:solidFill>
              </a:rPr>
              <a:t> </a:t>
            </a:r>
            <a:r>
              <a:rPr lang="en-US" altLang="ko-KR" sz="700" dirty="0" smtClean="0">
                <a:solidFill>
                  <a:schemeClr val="bg2"/>
                </a:solidFill>
              </a:rPr>
              <a:t>'</a:t>
            </a:r>
            <a:r>
              <a:rPr lang="ko-KR" altLang="en-US" sz="700" dirty="0" smtClean="0">
                <a:solidFill>
                  <a:schemeClr val="bg2"/>
                </a:solidFill>
              </a:rPr>
              <a:t>액션</a:t>
            </a:r>
            <a:r>
              <a:rPr lang="en-US" altLang="ko-KR" sz="700" dirty="0" smtClean="0">
                <a:solidFill>
                  <a:schemeClr val="bg2"/>
                </a:solidFill>
              </a:rPr>
              <a:t>, </a:t>
            </a:r>
            <a:r>
              <a:rPr lang="ko-KR" altLang="en-US" sz="700" dirty="0" smtClean="0">
                <a:solidFill>
                  <a:schemeClr val="bg2"/>
                </a:solidFill>
              </a:rPr>
              <a:t>슈퍼히어로</a:t>
            </a:r>
            <a:r>
              <a:rPr lang="en-US" altLang="ko-KR" sz="700" dirty="0" smtClean="0">
                <a:solidFill>
                  <a:schemeClr val="bg2"/>
                </a:solidFill>
              </a:rPr>
              <a:t>',12,13000,0,677718395);</a:t>
            </a:r>
          </a:p>
          <a:p>
            <a:pPr fontAlgn="b"/>
            <a:endParaRPr lang="en-US" altLang="ko-KR" sz="300" dirty="0" smtClean="0">
              <a:solidFill>
                <a:schemeClr val="bg2"/>
              </a:solidFill>
            </a:endParaRPr>
          </a:p>
          <a:p>
            <a:pPr fontAlgn="b"/>
            <a:r>
              <a:rPr lang="en-US" altLang="ko-KR" sz="700" dirty="0" smtClean="0">
                <a:solidFill>
                  <a:schemeClr val="bg2"/>
                </a:solidFill>
              </a:rPr>
              <a:t>SELECT * FROM MOVIEINFO;</a:t>
            </a:r>
            <a:endParaRPr lang="en-US" altLang="ko-KR" sz="700" dirty="0">
              <a:solidFill>
                <a:schemeClr val="bg2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sp>
        <p:nvSpPr>
          <p:cNvPr id="14" name="직사각형 13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706579"/>
          <a:ext cx="7055427" cy="15898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5067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089096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2956767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2194497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2605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/>
                        <a:t>theater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/>
                        <a:t>movienum</a:t>
                      </a:r>
                      <a:endParaRPr lang="en-US" sz="1100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/>
                        <a:t>moviename</a:t>
                      </a:r>
                      <a:endParaRPr lang="en-US" sz="1100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/>
                        <a:t>running_time</a:t>
                      </a:r>
                      <a:endParaRPr lang="en-US" sz="1100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해리포터 </a:t>
                      </a:r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죽음의 성물 </a:t>
                      </a:r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18:00, 21:00, 25:00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5937975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스파이더맨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뉴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유니버스</a:t>
                      </a:r>
                      <a:endParaRPr lang="ko-KR" altLang="en-US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14:00, 17:20, 20:30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789842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윗치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프로젝트 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15:30, 20:50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2640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어벤져스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 : 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에이지 </a:t>
                      </a:r>
                      <a:r>
                        <a:rPr lang="ko-KR" altLang="en-US" sz="11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오브</a:t>
                      </a:r>
                      <a:r>
                        <a:rPr lang="ko-KR" altLang="en-US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울트론</a:t>
                      </a:r>
                      <a:endParaRPr lang="ko-KR" altLang="en-US" sz="11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16:20, 18:50, 20:50</a:t>
                      </a:r>
                      <a:endParaRPr lang="en-US" altLang="ko-KR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특별관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닥터 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스트레인지</a:t>
                      </a:r>
                      <a:endParaRPr lang="ko-KR" altLang="en-US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15:20, 17:00, 20:30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784764"/>
            <a:ext cx="7419109" cy="22236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DROP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TABLE THEATERALL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;</a:t>
            </a:r>
          </a:p>
          <a:p>
            <a:pPr lvl="4"/>
            <a:endParaRPr lang="en-US" sz="3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CREATE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TABLE THEATERALL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</a:t>
            </a: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 VARCHAR2(10) constraint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theaterall_theater_pk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primary key, </a:t>
            </a:r>
            <a:endParaRPr lang="en-US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NUMBER(1) constraint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theaterall_movienum_fk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references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movieinfo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), </a:t>
            </a:r>
            <a:endParaRPr lang="en-US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moviename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VARCHAR2(50) NOT NULL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,</a:t>
            </a: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running_time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VARCHAR2(30) </a:t>
            </a:r>
            <a:endParaRPr lang="en-US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 </a:t>
            </a:r>
          </a:p>
          <a:p>
            <a:pPr lvl="4"/>
            <a:endParaRPr lang="en-US" sz="6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VALUES('1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',1,'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해리포터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: 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죽음의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성물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2','18:00 21:00 25:00');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VALUES('2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',2,'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스파이더맨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: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뉴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유니버스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','14:00 17:20 20:30');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VALUES('3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윗치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프로젝트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2','15:30 20:50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');</a:t>
            </a:r>
          </a:p>
          <a:p>
            <a:pPr lvl="4"/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THEATERALL VALUES('4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',4,'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어벤져스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 : 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에이지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오브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울트론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','16:20 18:50 20:50');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INTO THEATERALL VALUES('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특별관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',5,'</a:t>
            </a:r>
            <a:r>
              <a:rPr lang="ko-KR" alt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닥터 </a:t>
            </a:r>
            <a:r>
              <a:rPr lang="ko-KR" altLang="en-US" sz="9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스트레인지</a:t>
            </a:r>
            <a:r>
              <a:rPr lang="en-US" altLang="ko-KR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','15:20 17:00 20:30'); </a:t>
            </a:r>
            <a:endParaRPr lang="en-US" altLang="ko-KR" sz="9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endParaRPr lang="en-US" sz="6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lvl="4"/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SELECT </a:t>
            </a:r>
            <a:r>
              <a:rPr lang="en-US" sz="9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* FROM THEATERALL;</a:t>
            </a:r>
            <a:endParaRPr lang="ko-KR" altLang="en-US" sz="9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4" y="0"/>
            <a:ext cx="71697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b="1" dirty="0" smtClean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 smtClean="0"/>
              <a:t>THEATERALL - </a:t>
            </a:r>
            <a:r>
              <a:rPr lang="ko-KR" altLang="en-US" b="1" dirty="0" err="1" smtClean="0"/>
              <a:t>상영관별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영화 </a:t>
            </a:r>
            <a:r>
              <a:rPr lang="ko-KR" altLang="en-US" b="1" dirty="0" smtClean="0"/>
              <a:t>시간 정보 </a:t>
            </a:r>
            <a:r>
              <a:rPr lang="en-US" altLang="ko-KR" b="1" dirty="0" smtClean="0"/>
              <a:t>(5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</a:t>
            </a:r>
          </a:p>
          <a:p>
            <a:pPr marL="342900" indent="-342900"/>
            <a:r>
              <a:rPr lang="en-US" altLang="ko-KR" sz="1100" b="1" dirty="0" smtClean="0"/>
              <a:t>- </a:t>
            </a:r>
            <a:r>
              <a:rPr lang="ko-KR" altLang="en-US" sz="1100" dirty="0" smtClean="0"/>
              <a:t>상영관</a:t>
            </a:r>
            <a:r>
              <a:rPr lang="en-US" altLang="ko-KR" sz="1100" dirty="0" smtClean="0"/>
              <a:t>(</a:t>
            </a:r>
            <a:r>
              <a:rPr lang="en-US" sz="1100" dirty="0" smtClean="0"/>
              <a:t>theater, PK), </a:t>
            </a:r>
            <a:r>
              <a:rPr lang="ko-KR" altLang="en-US" sz="1100" dirty="0" smtClean="0"/>
              <a:t>영화번호</a:t>
            </a:r>
            <a:r>
              <a:rPr lang="en-US" altLang="ko-KR" sz="1100" dirty="0" smtClean="0"/>
              <a:t>(</a:t>
            </a:r>
            <a:r>
              <a:rPr lang="en-US" sz="1100" dirty="0" err="1" smtClean="0"/>
              <a:t>movienum,FK</a:t>
            </a:r>
            <a:r>
              <a:rPr lang="en-US" sz="1100" dirty="0" smtClean="0"/>
              <a:t>), </a:t>
            </a:r>
            <a:r>
              <a:rPr lang="ko-KR" altLang="en-US" sz="1100" dirty="0" smtClean="0"/>
              <a:t>영화제목</a:t>
            </a:r>
            <a:r>
              <a:rPr lang="en-US" altLang="ko-KR" sz="1100" dirty="0" smtClean="0"/>
              <a:t>(</a:t>
            </a:r>
            <a:r>
              <a:rPr lang="en-US" sz="1100" dirty="0" err="1" smtClean="0"/>
              <a:t>moviename</a:t>
            </a:r>
            <a:r>
              <a:rPr lang="en-US" sz="1100" dirty="0" smtClean="0"/>
              <a:t>), </a:t>
            </a:r>
            <a:r>
              <a:rPr lang="ko-KR" altLang="en-US" sz="1100" dirty="0" smtClean="0"/>
              <a:t>상영시간</a:t>
            </a:r>
            <a:r>
              <a:rPr lang="en-US" altLang="ko-KR" sz="1100" dirty="0" smtClean="0"/>
              <a:t>(</a:t>
            </a:r>
            <a:r>
              <a:rPr lang="en-US" sz="1100" dirty="0" err="1" smtClean="0"/>
              <a:t>running_time</a:t>
            </a:r>
            <a:r>
              <a:rPr lang="en-US" sz="1100" dirty="0" smtClean="0"/>
              <a:t>)</a:t>
            </a:r>
            <a:endParaRPr lang="en-US" altLang="ko-KR" sz="1100" b="1" dirty="0" smtClean="0"/>
          </a:p>
          <a:p>
            <a:pPr marL="342900" indent="-342900"/>
            <a:r>
              <a:rPr lang="ko-KR" altLang="en-US" dirty="0" smtClean="0"/>
              <a:t> </a:t>
            </a:r>
            <a:endParaRPr lang="ko-KR" altLang="en-US" sz="11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20882" y="247303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sp>
        <p:nvSpPr>
          <p:cNvPr id="11" name="직사각형 10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696190"/>
          <a:ext cx="7055424" cy="1109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0738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628680"/>
                <a:gridCol w="665019"/>
                <a:gridCol w="1517072"/>
                <a:gridCol w="623455"/>
                <a:gridCol w="581891"/>
                <a:gridCol w="758536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592282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737751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659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reservation_num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username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movienum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moviename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theater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date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running_time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/>
                        <a:t>price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 err="1"/>
                        <a:t>isdiscount</a:t>
                      </a:r>
                      <a:endParaRPr lang="en-US" sz="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1594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1122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고은비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관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20/11/26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1123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권오민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b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3</a:t>
                      </a:r>
                      <a:r>
                        <a:rPr lang="ko-KR" altLang="en-US" sz="800" b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관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20/11/26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4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1124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권희성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블레어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위치 프로젝트 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Noto Sans KR"/>
                        </a:rPr>
                        <a:t>관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20/11/26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14:15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11000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…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b="1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  <a:latin typeface="Noto Sans KR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1229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Cecil </a:t>
                      </a:r>
                      <a:r>
                        <a:rPr lang="en-US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B…</a:t>
                      </a:r>
                      <a:endParaRPr 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어벤져스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 : 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에이지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오브</a:t>
                      </a:r>
                      <a:r>
                        <a:rPr lang="ko-KR" altLang="en-US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울트론</a:t>
                      </a:r>
                      <a:endParaRPr lang="ko-KR" altLang="en-US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2020-11-29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16:20</a:t>
                      </a:r>
                      <a:endParaRPr lang="en-US" altLang="ko-KR" sz="7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963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1230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J. Gordon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닥터 </a:t>
                      </a:r>
                      <a:r>
                        <a:rPr lang="ko-KR" altLang="en-US" sz="800" dirty="0" err="1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스트레인지</a:t>
                      </a:r>
                      <a:endParaRPr lang="ko-KR" altLang="en-US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특별관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2020-11-29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15:20</a:t>
                      </a:r>
                      <a:endParaRPr lang="en-US" altLang="ko-KR" sz="8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13000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213265"/>
            <a:ext cx="7419109" cy="27951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DROP TABLE CUSTOMER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;</a:t>
            </a:r>
          </a:p>
          <a:p>
            <a:pPr fontAlgn="ctr"/>
            <a:endParaRPr lang="en-US" sz="8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CREATE TABLE CUSTOMER (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reservation_num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NUMBER(4) constraint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customer_reservation_num_pk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primary key,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username VARCHAR2(30),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NUMBER(1) constraint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customer_movienum_fk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references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movieinfo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movienum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moviename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VARCHAR2(50) NOT NULL,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 VARCHAR2(10) constraint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customer_theater_fk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references 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theaterall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(theater),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running_date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DATE,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running_time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VARCHAR2(10),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price NUMBER(5),</a:t>
            </a:r>
          </a:p>
          <a:p>
            <a:pPr fontAlgn="ctr"/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isdiscount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NUMBER(1)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</a:t>
            </a:r>
          </a:p>
          <a:p>
            <a:pPr fontAlgn="ctr"/>
            <a:endParaRPr lang="en-US" sz="8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ALLINSERT INTO CUSTOMER VALUES(1111,'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고은비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VALUES(1112,'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권오민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VALUES(1113,'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권희성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VALUES(1114,'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김민건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VALUES(1115,'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김성호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',3,'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블레어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 위치 프로젝트 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2','3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('11-27-2020','mm-dd-yyyy'),'15:30',11000,1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…</a:t>
            </a:r>
          </a:p>
          <a:p>
            <a:pPr fontAlgn="ctr"/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INSERT INTO CUSTOMER VALUES(1230,'J. Gordon Edwards',5,'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닥터 </a:t>
            </a:r>
            <a:r>
              <a:rPr lang="ko-KR" alt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스트레인지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','</a:t>
            </a:r>
            <a:r>
              <a:rPr lang="ko-KR" alt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특별관</a:t>
            </a:r>
            <a:r>
              <a:rPr lang="en-US" altLang="ko-KR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',</a:t>
            </a:r>
            <a:r>
              <a:rPr lang="en-US" sz="800" dirty="0" err="1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to_date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('11-27-2020','mm-dd-yyyy'),'15:20',13000,0</a:t>
            </a:r>
            <a:r>
              <a:rPr lang="en-US" sz="8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);</a:t>
            </a:r>
            <a:endParaRPr lang="en-US" sz="80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3" y="0"/>
            <a:ext cx="7169727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</a:pPr>
            <a:endParaRPr lang="en-US" altLang="ko-KR" sz="100" b="1" dirty="0" smtClean="0"/>
          </a:p>
          <a:p>
            <a:pPr marL="342900" indent="-342900">
              <a:lnSpc>
                <a:spcPct val="80000"/>
              </a:lnSpc>
            </a:pPr>
            <a:r>
              <a:rPr lang="en-US" altLang="ko-KR" b="1" dirty="0" smtClean="0"/>
              <a:t>3</a:t>
            </a:r>
            <a:r>
              <a:rPr lang="en-US" altLang="ko-KR" b="1" dirty="0" smtClean="0"/>
              <a:t>) CUSTOMER – </a:t>
            </a:r>
            <a:r>
              <a:rPr lang="ko-KR" altLang="en-US" b="1" dirty="0" smtClean="0"/>
              <a:t>고객별 영화 예매 정보 </a:t>
            </a:r>
            <a:r>
              <a:rPr lang="en-US" altLang="ko-KR" b="1" dirty="0" smtClean="0"/>
              <a:t>(121</a:t>
            </a:r>
            <a:r>
              <a:rPr lang="ko-KR" altLang="en-US" b="1" dirty="0" smtClean="0"/>
              <a:t>명</a:t>
            </a:r>
            <a:r>
              <a:rPr lang="en-US" altLang="ko-KR" b="1" dirty="0" smtClean="0"/>
              <a:t>)</a:t>
            </a:r>
          </a:p>
          <a:p>
            <a:pPr marL="342900" indent="-342900"/>
            <a:r>
              <a:rPr lang="en-US" altLang="ko-KR" sz="1100" b="1" dirty="0" smtClean="0"/>
              <a:t>-  </a:t>
            </a:r>
            <a:r>
              <a:rPr lang="ko-KR" altLang="en-US" sz="800" dirty="0" smtClean="0"/>
              <a:t>예매번호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reservation_num</a:t>
            </a:r>
            <a:r>
              <a:rPr lang="en-US" sz="800" dirty="0" smtClean="0"/>
              <a:t>, PK), </a:t>
            </a:r>
            <a:r>
              <a:rPr lang="ko-KR" altLang="en-US" sz="800" dirty="0" smtClean="0"/>
              <a:t>고객명</a:t>
            </a:r>
            <a:r>
              <a:rPr lang="en-US" altLang="ko-KR" sz="800" dirty="0" smtClean="0"/>
              <a:t>(</a:t>
            </a:r>
            <a:r>
              <a:rPr lang="en-US" sz="800" dirty="0" smtClean="0"/>
              <a:t>username), </a:t>
            </a:r>
            <a:r>
              <a:rPr lang="ko-KR" altLang="en-US" sz="800" dirty="0" smtClean="0"/>
              <a:t>영화번호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movienum</a:t>
            </a:r>
            <a:r>
              <a:rPr lang="en-US" sz="800" dirty="0" smtClean="0"/>
              <a:t>, FK), </a:t>
            </a:r>
            <a:r>
              <a:rPr lang="ko-KR" altLang="en-US" sz="800" dirty="0" smtClean="0"/>
              <a:t>영화제목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moviename</a:t>
            </a:r>
            <a:r>
              <a:rPr lang="en-US" sz="800" dirty="0" smtClean="0"/>
              <a:t>), </a:t>
            </a:r>
            <a:r>
              <a:rPr lang="ko-KR" altLang="en-US" sz="800" dirty="0" smtClean="0"/>
              <a:t>상영관</a:t>
            </a:r>
            <a:r>
              <a:rPr lang="en-US" altLang="ko-KR" sz="800" dirty="0" smtClean="0"/>
              <a:t>(</a:t>
            </a:r>
            <a:r>
              <a:rPr lang="en-US" sz="800" dirty="0" smtClean="0"/>
              <a:t>theater), </a:t>
            </a:r>
            <a:r>
              <a:rPr lang="ko-KR" altLang="en-US" sz="800" dirty="0" smtClean="0"/>
              <a:t>상영일</a:t>
            </a:r>
            <a:r>
              <a:rPr lang="en-US" altLang="ko-KR" sz="800" dirty="0" smtClean="0"/>
              <a:t>(</a:t>
            </a:r>
            <a:r>
              <a:rPr lang="en-US" sz="800" dirty="0" smtClean="0"/>
              <a:t>date), </a:t>
            </a:r>
            <a:r>
              <a:rPr lang="ko-KR" altLang="en-US" sz="800" dirty="0" smtClean="0"/>
              <a:t>상영시간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running_time</a:t>
            </a:r>
            <a:r>
              <a:rPr lang="en-US" sz="800" dirty="0" smtClean="0"/>
              <a:t>), </a:t>
            </a:r>
            <a:r>
              <a:rPr lang="ko-KR" altLang="en-US" sz="800" dirty="0" smtClean="0"/>
              <a:t>결제가격</a:t>
            </a:r>
            <a:r>
              <a:rPr lang="en-US" altLang="ko-KR" sz="800" dirty="0" smtClean="0"/>
              <a:t>(</a:t>
            </a:r>
            <a:r>
              <a:rPr lang="en-US" sz="800" dirty="0" smtClean="0"/>
              <a:t>price), </a:t>
            </a:r>
            <a:r>
              <a:rPr lang="ko-KR" altLang="en-US" sz="800" dirty="0" smtClean="0"/>
              <a:t>할인여부</a:t>
            </a:r>
            <a:r>
              <a:rPr lang="en-US" altLang="ko-KR" sz="800" dirty="0" smtClean="0"/>
              <a:t>(</a:t>
            </a:r>
            <a:r>
              <a:rPr lang="en-US" sz="800" dirty="0" err="1" smtClean="0"/>
              <a:t>isdiscount</a:t>
            </a:r>
            <a:r>
              <a:rPr lang="en-US" sz="800" dirty="0" smtClean="0"/>
              <a:t>)</a:t>
            </a:r>
            <a:endParaRPr lang="ko-KR" altLang="en-US" sz="8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41664" y="191192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74809" y="1794407"/>
            <a:ext cx="18053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sz="11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… 121</a:t>
            </a:r>
            <a:r>
              <a:rPr lang="ko-KR" altLang="en-US" sz="1100" dirty="0" smtClean="0">
                <a:solidFill>
                  <a:schemeClr val="bg2">
                    <a:lumMod val="90000"/>
                    <a:lumOff val="10000"/>
                  </a:schemeClr>
                </a:solidFill>
              </a:rPr>
              <a:t>명의 예매정보 생성</a:t>
            </a:r>
            <a:endParaRPr lang="en-US" sz="1100" dirty="0" smtClean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sp>
        <p:nvSpPr>
          <p:cNvPr id="12" name="직사각형 11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706579"/>
          <a:ext cx="7055427" cy="15898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5067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09724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979372"/>
                <a:gridCol w="2956767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2194497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26055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seat_num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isseat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movienum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 err="1"/>
                        <a:t>reservation_num</a:t>
                      </a:r>
                      <a:endParaRPr lang="en-US" b="1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26631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1111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5937975"/>
                  </a:ext>
                </a:extLst>
              </a:tr>
              <a:tr h="26631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solidFill>
                            <a:schemeClr val="bg2"/>
                          </a:solidFill>
                        </a:rPr>
                        <a:t>A2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789842"/>
                  </a:ext>
                </a:extLst>
              </a:tr>
              <a:tr h="26631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solidFill>
                            <a:schemeClr val="bg2"/>
                          </a:solidFill>
                        </a:rPr>
                        <a:t>A3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264007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dirty="0" smtClean="0">
                          <a:solidFill>
                            <a:schemeClr val="bg2"/>
                          </a:solidFill>
                        </a:rPr>
                        <a:t>…</a:t>
                      </a:r>
                      <a:endParaRPr lang="en-US" altLang="ko-KR" sz="1100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dirty="0" smtClean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dirty="0">
                        <a:solidFill>
                          <a:schemeClr val="bg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2663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C46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Thread-000081a8-Id-00000003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null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784764"/>
            <a:ext cx="7419109" cy="22236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b"/>
            <a:endParaRPr lang="en-US" sz="1000" dirty="0" smtClean="0">
              <a:solidFill>
                <a:schemeClr val="bg2"/>
              </a:solidFill>
            </a:endParaRP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DROP </a:t>
            </a:r>
            <a:r>
              <a:rPr lang="en-US" sz="1000" dirty="0" smtClean="0">
                <a:solidFill>
                  <a:schemeClr val="bg2"/>
                </a:solidFill>
              </a:rPr>
              <a:t>TABLE BLAIRWITCH_SEAT</a:t>
            </a:r>
            <a:r>
              <a:rPr lang="en-US" sz="1000" dirty="0" smtClean="0">
                <a:solidFill>
                  <a:schemeClr val="bg2"/>
                </a:solidFill>
              </a:rPr>
              <a:t>;</a:t>
            </a:r>
          </a:p>
          <a:p>
            <a:pPr fontAlgn="b"/>
            <a:endParaRPr lang="en-US" sz="500" dirty="0" smtClean="0">
              <a:solidFill>
                <a:schemeClr val="bg2"/>
              </a:solidFill>
            </a:endParaRP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CREATE TABLE BLAIRWITCH_SEAT (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seat_num</a:t>
            </a:r>
            <a:r>
              <a:rPr lang="en-US" sz="1000" dirty="0" smtClean="0">
                <a:solidFill>
                  <a:schemeClr val="bg2"/>
                </a:solidFill>
              </a:rPr>
              <a:t> VARCHAR2(3) constraint </a:t>
            </a:r>
            <a:r>
              <a:rPr lang="en-US" sz="1000" dirty="0" err="1" smtClean="0">
                <a:solidFill>
                  <a:schemeClr val="bg2"/>
                </a:solidFill>
              </a:rPr>
              <a:t>blairwitch_seat_num_pk</a:t>
            </a:r>
            <a:r>
              <a:rPr lang="en-US" sz="1000" dirty="0" smtClean="0">
                <a:solidFill>
                  <a:schemeClr val="bg2"/>
                </a:solidFill>
              </a:rPr>
              <a:t> primary key,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isseat</a:t>
            </a:r>
            <a:r>
              <a:rPr lang="en-US" sz="1000" dirty="0" smtClean="0">
                <a:solidFill>
                  <a:schemeClr val="bg2"/>
                </a:solidFill>
              </a:rPr>
              <a:t> NUMBER(1),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movienum</a:t>
            </a:r>
            <a:r>
              <a:rPr lang="en-US" sz="1000" dirty="0" smtClean="0">
                <a:solidFill>
                  <a:schemeClr val="bg2"/>
                </a:solidFill>
              </a:rPr>
              <a:t> NUMBER(1) ,</a:t>
            </a:r>
          </a:p>
          <a:p>
            <a:pPr fontAlgn="b"/>
            <a:r>
              <a:rPr lang="en-US" sz="1000" dirty="0" err="1" smtClean="0">
                <a:solidFill>
                  <a:schemeClr val="bg2"/>
                </a:solidFill>
              </a:rPr>
              <a:t>reservation_num</a:t>
            </a:r>
            <a:r>
              <a:rPr lang="en-US" sz="1000" dirty="0" smtClean="0">
                <a:solidFill>
                  <a:schemeClr val="bg2"/>
                </a:solidFill>
              </a:rPr>
              <a:t> NUMBER(4</a:t>
            </a:r>
            <a:r>
              <a:rPr lang="en-US" sz="1000" dirty="0" smtClean="0">
                <a:solidFill>
                  <a:schemeClr val="bg2"/>
                </a:solidFill>
              </a:rPr>
              <a:t>)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);</a:t>
            </a:r>
          </a:p>
          <a:p>
            <a:pPr fontAlgn="b"/>
            <a:endParaRPr lang="en-US" sz="600" dirty="0" smtClean="0">
              <a:solidFill>
                <a:schemeClr val="bg2"/>
              </a:solidFill>
            </a:endParaRP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</a:t>
            </a:r>
            <a:r>
              <a:rPr lang="en-US" sz="1000" dirty="0" smtClean="0">
                <a:solidFill>
                  <a:schemeClr val="bg2"/>
                </a:solidFill>
              </a:rPr>
              <a:t>INTO BLAIRWITCH_SEAT VALUES('A1',1,3,1111</a:t>
            </a:r>
            <a:r>
              <a:rPr lang="en-US" sz="1000" dirty="0" smtClean="0">
                <a:solidFill>
                  <a:schemeClr val="bg2"/>
                </a:solidFill>
              </a:rPr>
              <a:t>);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</a:t>
            </a:r>
            <a:r>
              <a:rPr lang="en-US" sz="1000" dirty="0" smtClean="0">
                <a:solidFill>
                  <a:schemeClr val="bg2"/>
                </a:solidFill>
              </a:rPr>
              <a:t>INTO BLAIRWITCH_SEAT VALUES('A2',0,3,null);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INTO BLAIRWITCH_SEAT VALUES('A3',0,3,null</a:t>
            </a:r>
            <a:r>
              <a:rPr lang="en-US" sz="1000" dirty="0" smtClean="0">
                <a:solidFill>
                  <a:schemeClr val="bg2"/>
                </a:solidFill>
              </a:rPr>
              <a:t>);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…</a:t>
            </a:r>
          </a:p>
          <a:p>
            <a:pPr fontAlgn="b"/>
            <a:r>
              <a:rPr lang="en-US" sz="1000" dirty="0" smtClean="0">
                <a:solidFill>
                  <a:schemeClr val="bg2"/>
                </a:solidFill>
              </a:rPr>
              <a:t>INSERT </a:t>
            </a:r>
            <a:r>
              <a:rPr lang="en-US" sz="1000" dirty="0" smtClean="0">
                <a:solidFill>
                  <a:schemeClr val="bg2"/>
                </a:solidFill>
              </a:rPr>
              <a:t>INTO BLAIRWITCH_SEAT VALUES('C46',0,3,null);</a:t>
            </a:r>
            <a:endParaRPr lang="en-US" sz="1000" dirty="0" smtClean="0">
              <a:solidFill>
                <a:schemeClr val="bg2"/>
              </a:solidFill>
            </a:endParaRPr>
          </a:p>
          <a:p>
            <a:pPr fontAlgn="b"/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4" y="0"/>
            <a:ext cx="716972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b="1" dirty="0" smtClean="0"/>
              <a:t>4) BLAIRWITCH_SEAT – </a:t>
            </a:r>
            <a:r>
              <a:rPr lang="ko-KR" altLang="en-US" b="1" dirty="0" smtClean="0"/>
              <a:t>예매번호와 연동한 좌석 예약 정보 </a:t>
            </a:r>
            <a:r>
              <a:rPr lang="en-US" altLang="ko-KR" b="1" dirty="0" smtClean="0"/>
              <a:t>(138</a:t>
            </a:r>
            <a:r>
              <a:rPr lang="ko-KR" altLang="en-US" b="1" dirty="0" smtClean="0"/>
              <a:t>석</a:t>
            </a:r>
            <a:r>
              <a:rPr lang="en-US" altLang="ko-KR" b="1" dirty="0" smtClean="0"/>
              <a:t>, 3</a:t>
            </a:r>
            <a:r>
              <a:rPr lang="ko-KR" altLang="en-US" b="1" dirty="0" smtClean="0"/>
              <a:t>줄 </a:t>
            </a:r>
            <a:r>
              <a:rPr lang="en-US" altLang="ko-KR" b="1" dirty="0" smtClean="0"/>
              <a:t>X 46</a:t>
            </a:r>
            <a:r>
              <a:rPr lang="ko-KR" altLang="en-US" b="1" dirty="0" smtClean="0"/>
              <a:t>석</a:t>
            </a:r>
            <a:r>
              <a:rPr lang="en-US" altLang="ko-KR" b="1" dirty="0" smtClean="0"/>
              <a:t>)</a:t>
            </a:r>
          </a:p>
          <a:p>
            <a:pPr marL="342900" indent="-342900"/>
            <a:r>
              <a:rPr lang="en-US" altLang="ko-KR" sz="1050" b="1" dirty="0" smtClean="0"/>
              <a:t>-  </a:t>
            </a:r>
            <a:r>
              <a:rPr lang="ko-KR" altLang="en-US" sz="1050" dirty="0" smtClean="0"/>
              <a:t>좌석번호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seat_num</a:t>
            </a:r>
            <a:r>
              <a:rPr lang="en-US" altLang="ko-KR" sz="1050" dirty="0" smtClean="0"/>
              <a:t>, PK), </a:t>
            </a:r>
            <a:r>
              <a:rPr lang="ko-KR" altLang="en-US" sz="1050" dirty="0" err="1" smtClean="0"/>
              <a:t>좌석있는지여부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isseat</a:t>
            </a:r>
            <a:r>
              <a:rPr lang="en-US" altLang="ko-KR" sz="1050" dirty="0" smtClean="0"/>
              <a:t>), </a:t>
            </a:r>
            <a:r>
              <a:rPr lang="ko-KR" altLang="en-US" sz="1050" dirty="0" smtClean="0"/>
              <a:t>영화번호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movienum</a:t>
            </a:r>
            <a:r>
              <a:rPr lang="en-US" altLang="ko-KR" sz="1050" dirty="0" smtClean="0"/>
              <a:t>), </a:t>
            </a:r>
            <a:r>
              <a:rPr lang="ko-KR" altLang="en-US" sz="1050" dirty="0" smtClean="0"/>
              <a:t>예매번호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reservation_num</a:t>
            </a:r>
            <a:r>
              <a:rPr lang="en-US" altLang="ko-KR" sz="1050" dirty="0" smtClean="0"/>
              <a:t>)</a:t>
            </a:r>
            <a:endParaRPr lang="ko-KR" altLang="en-US" sz="9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20882" y="247303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sp>
        <p:nvSpPr>
          <p:cNvPr id="12" name="직사각형 11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8927" y="1080655"/>
            <a:ext cx="935182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490459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111827" y="706580"/>
          <a:ext cx="7055427" cy="168528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3064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654627"/>
                <a:gridCol w="2753591"/>
                <a:gridCol w="540327"/>
                <a:gridCol w="2493818"/>
              </a:tblGrid>
              <a:tr h="2363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reviewnum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dirty="0" err="1">
                          <a:solidFill>
                            <a:schemeClr val="bg1"/>
                          </a:solidFill>
                          <a:latin typeface="Roboto"/>
                        </a:rPr>
                        <a:t>movienum</a:t>
                      </a:r>
                      <a:endParaRPr lang="en-US" sz="800" b="0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dirty="0" err="1">
                          <a:solidFill>
                            <a:schemeClr val="bg1"/>
                          </a:solidFill>
                          <a:latin typeface="Roboto"/>
                        </a:rPr>
                        <a:t>moviename</a:t>
                      </a:r>
                      <a:endParaRPr lang="en-US" sz="800" b="0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dirty="0">
                          <a:solidFill>
                            <a:schemeClr val="bg1"/>
                          </a:solidFill>
                          <a:latin typeface="Roboto"/>
                        </a:rPr>
                        <a:t>star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review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2416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10001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4.0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>
                          <a:solidFill>
                            <a:schemeClr val="bg2"/>
                          </a:solidFill>
                        </a:rPr>
                        <a:t>그에게 작별을 고하며</a:t>
                      </a:r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bg2"/>
                          </a:solidFill>
                        </a:rPr>
                        <a:t>기나긴 여정에 경의를 표한다</a:t>
                      </a:r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. </a:t>
                      </a:r>
                      <a:r>
                        <a:rPr lang="ko-KR" altLang="en-US" sz="700">
                          <a:solidFill>
                            <a:schemeClr val="bg2"/>
                          </a:solidFill>
                        </a:rPr>
                        <a:t>이건 시리즈에 주는 별점이다</a:t>
                      </a:r>
                      <a:r>
                        <a:rPr lang="en-US" altLang="ko-KR" sz="700">
                          <a:solidFill>
                            <a:schemeClr val="bg2"/>
                          </a:solidFill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5937975"/>
                  </a:ext>
                </a:extLst>
              </a:tr>
              <a:tr h="336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10002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5.0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년을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우쭈쭈했던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네빌이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멋진 남자가 되는 것을 보았고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, 10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년을 미워했던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스네이프를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꼭 안아줄 수 있게 되었으며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, 10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년을 사랑한 그들을 이렇게 보낸다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789842"/>
                  </a:ext>
                </a:extLst>
              </a:tr>
              <a:tr h="2416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10003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해리포터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죽음의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성물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4.0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마지막이 가장 뛰어난 시리즈를 대하는 기쁨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239527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 smtClean="0">
                          <a:solidFill>
                            <a:schemeClr val="bg2"/>
                          </a:solidFill>
                        </a:rPr>
                        <a:t>…</a:t>
                      </a:r>
                      <a:endParaRPr lang="en-US" altLang="ko-KR" sz="700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336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10025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닥터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스트레인지</a:t>
                      </a:r>
                      <a:endParaRPr lang="ko-KR" altLang="en-US" sz="700"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3.5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첫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스타트라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감질맛나게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보여줘서 아쉽지만 전작 이미지 탈피하고 캐릭터 완벽적응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bg2"/>
                          </a:solidFill>
                        </a:rPr>
                        <a:t>어벤져스</a:t>
                      </a:r>
                      <a:r>
                        <a:rPr lang="ko-KR" altLang="en-US" sz="700" dirty="0">
                          <a:solidFill>
                            <a:schemeClr val="bg2"/>
                          </a:solidFill>
                        </a:rPr>
                        <a:t> 도입도 성공적이다</a:t>
                      </a:r>
                      <a:r>
                        <a:rPr lang="en-US" altLang="ko-KR" sz="700" dirty="0" smtClean="0">
                          <a:solidFill>
                            <a:schemeClr val="bg2"/>
                          </a:solidFill>
                        </a:rPr>
                        <a:t>... </a:t>
                      </a:r>
                      <a:r>
                        <a:rPr lang="en-US" altLang="ko-KR" sz="700" dirty="0">
                          <a:solidFill>
                            <a:schemeClr val="bg2"/>
                          </a:solidFill>
                        </a:rPr>
                        <a:t>DOCTOR STRANGE WILL RETRUN.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</a:tbl>
          </a:graphicData>
        </a:graphic>
      </p:graphicFrame>
      <p:sp>
        <p:nvSpPr>
          <p:cNvPr id="4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831273" y="2784764"/>
            <a:ext cx="7419109" cy="2223654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DROP TABLE MOVIE_REVIEW</a:t>
            </a:r>
            <a:r>
              <a:rPr lang="en-US" sz="800" dirty="0" smtClean="0">
                <a:solidFill>
                  <a:schemeClr val="bg2"/>
                </a:solidFill>
              </a:rPr>
              <a:t>;</a:t>
            </a: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CREATE </a:t>
            </a:r>
            <a:r>
              <a:rPr lang="en-US" sz="800" dirty="0" smtClean="0">
                <a:solidFill>
                  <a:schemeClr val="bg2"/>
                </a:solidFill>
              </a:rPr>
              <a:t>TABLE MOVIE_REVIEW</a:t>
            </a:r>
            <a:r>
              <a:rPr lang="en-US" sz="800" dirty="0" smtClean="0">
                <a:solidFill>
                  <a:schemeClr val="bg2"/>
                </a:solidFill>
              </a:rPr>
              <a:t>(</a:t>
            </a: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 </a:t>
            </a:r>
            <a:r>
              <a:rPr lang="en-US" sz="800" dirty="0" err="1" smtClean="0">
                <a:solidFill>
                  <a:schemeClr val="bg2"/>
                </a:solidFill>
              </a:rPr>
              <a:t>reviewnum</a:t>
            </a:r>
            <a:r>
              <a:rPr lang="en-US" sz="800" dirty="0" smtClean="0">
                <a:solidFill>
                  <a:schemeClr val="bg2"/>
                </a:solidFill>
              </a:rPr>
              <a:t> VARCHAR2(10) constraint </a:t>
            </a:r>
            <a:r>
              <a:rPr lang="en-US" sz="800" dirty="0" err="1" smtClean="0">
                <a:solidFill>
                  <a:schemeClr val="bg2"/>
                </a:solidFill>
              </a:rPr>
              <a:t>movie_review_reviewnum_pk</a:t>
            </a:r>
            <a:r>
              <a:rPr lang="en-US" sz="800" dirty="0" smtClean="0">
                <a:solidFill>
                  <a:schemeClr val="bg2"/>
                </a:solidFill>
              </a:rPr>
              <a:t> primary key,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err="1" smtClean="0">
                <a:solidFill>
                  <a:schemeClr val="bg2"/>
                </a:solidFill>
              </a:rPr>
              <a:t>movienum</a:t>
            </a:r>
            <a:r>
              <a:rPr lang="en-US" sz="800" dirty="0" smtClean="0">
                <a:solidFill>
                  <a:schemeClr val="bg2"/>
                </a:solidFill>
              </a:rPr>
              <a:t> </a:t>
            </a:r>
            <a:r>
              <a:rPr lang="en-US" sz="800" dirty="0" smtClean="0">
                <a:solidFill>
                  <a:schemeClr val="bg2"/>
                </a:solidFill>
              </a:rPr>
              <a:t>NUMBER(1) constraint </a:t>
            </a:r>
            <a:r>
              <a:rPr lang="en-US" sz="800" dirty="0" err="1" smtClean="0">
                <a:solidFill>
                  <a:schemeClr val="bg2"/>
                </a:solidFill>
              </a:rPr>
              <a:t>movie_rewiew_movienum_fk</a:t>
            </a:r>
            <a:r>
              <a:rPr lang="en-US" sz="800" dirty="0" smtClean="0">
                <a:solidFill>
                  <a:schemeClr val="bg2"/>
                </a:solidFill>
              </a:rPr>
              <a:t> references </a:t>
            </a:r>
            <a:r>
              <a:rPr lang="en-US" sz="800" dirty="0" err="1" smtClean="0">
                <a:solidFill>
                  <a:schemeClr val="bg2"/>
                </a:solidFill>
              </a:rPr>
              <a:t>movieinfo</a:t>
            </a:r>
            <a:r>
              <a:rPr lang="en-US" sz="800" dirty="0" smtClean="0">
                <a:solidFill>
                  <a:schemeClr val="bg2"/>
                </a:solidFill>
              </a:rPr>
              <a:t>(</a:t>
            </a:r>
            <a:r>
              <a:rPr lang="en-US" sz="800" dirty="0" err="1" smtClean="0">
                <a:solidFill>
                  <a:schemeClr val="bg2"/>
                </a:solidFill>
              </a:rPr>
              <a:t>movienum</a:t>
            </a:r>
            <a:r>
              <a:rPr lang="en-US" sz="800" dirty="0" smtClean="0">
                <a:solidFill>
                  <a:schemeClr val="bg2"/>
                </a:solidFill>
              </a:rPr>
              <a:t>),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err="1" smtClean="0">
                <a:solidFill>
                  <a:schemeClr val="bg2"/>
                </a:solidFill>
              </a:rPr>
              <a:t>moviename</a:t>
            </a:r>
            <a:r>
              <a:rPr lang="en-US" sz="800" dirty="0" smtClean="0">
                <a:solidFill>
                  <a:schemeClr val="bg2"/>
                </a:solidFill>
              </a:rPr>
              <a:t> </a:t>
            </a:r>
            <a:r>
              <a:rPr lang="en-US" sz="800" dirty="0" smtClean="0">
                <a:solidFill>
                  <a:schemeClr val="bg2"/>
                </a:solidFill>
              </a:rPr>
              <a:t>VARCHAR2(50) not null,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star </a:t>
            </a:r>
            <a:r>
              <a:rPr lang="en-US" sz="800" dirty="0" smtClean="0">
                <a:solidFill>
                  <a:schemeClr val="bg2"/>
                </a:solidFill>
              </a:rPr>
              <a:t>NUMBER(2,1),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review </a:t>
            </a:r>
            <a:r>
              <a:rPr lang="en-US" sz="800" dirty="0" smtClean="0">
                <a:solidFill>
                  <a:schemeClr val="bg2"/>
                </a:solidFill>
              </a:rPr>
              <a:t>VARCHAR2(300) </a:t>
            </a:r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); </a:t>
            </a:r>
          </a:p>
          <a:p>
            <a:pPr fontAlgn="b"/>
            <a:endParaRPr lang="en-US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INSERT </a:t>
            </a:r>
            <a:r>
              <a:rPr lang="en-US" sz="800" dirty="0" smtClean="0">
                <a:solidFill>
                  <a:schemeClr val="bg2"/>
                </a:solidFill>
              </a:rPr>
              <a:t>INTO MOVIE_REVIEW VALUES(10001,1,'</a:t>
            </a:r>
            <a:r>
              <a:rPr lang="ko-KR" altLang="en-US" sz="8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800" dirty="0" smtClean="0">
                <a:solidFill>
                  <a:schemeClr val="bg2"/>
                </a:solidFill>
              </a:rPr>
              <a:t>: </a:t>
            </a:r>
            <a:r>
              <a:rPr lang="ko-KR" altLang="en-US" sz="8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en-US" altLang="ko-KR" sz="800" dirty="0" smtClean="0">
                <a:solidFill>
                  <a:schemeClr val="bg2"/>
                </a:solidFill>
              </a:rPr>
              <a:t>2',4.0,'</a:t>
            </a:r>
            <a:r>
              <a:rPr lang="ko-KR" altLang="en-US" sz="800" dirty="0" smtClean="0">
                <a:solidFill>
                  <a:schemeClr val="bg2"/>
                </a:solidFill>
              </a:rPr>
              <a:t>그에게 작별을 고하며</a:t>
            </a:r>
            <a:r>
              <a:rPr lang="en-US" altLang="ko-KR" sz="800" dirty="0" smtClean="0">
                <a:solidFill>
                  <a:schemeClr val="bg2"/>
                </a:solidFill>
              </a:rPr>
              <a:t>, </a:t>
            </a:r>
            <a:r>
              <a:rPr lang="ko-KR" altLang="en-US" sz="800" dirty="0" smtClean="0">
                <a:solidFill>
                  <a:schemeClr val="bg2"/>
                </a:solidFill>
              </a:rPr>
              <a:t>기나긴 여정에 경의를 표한다</a:t>
            </a:r>
            <a:r>
              <a:rPr lang="en-US" altLang="ko-KR" sz="800" dirty="0" smtClean="0">
                <a:solidFill>
                  <a:schemeClr val="bg2"/>
                </a:solidFill>
              </a:rPr>
              <a:t>. </a:t>
            </a:r>
            <a:r>
              <a:rPr lang="ko-KR" altLang="en-US" sz="800" dirty="0" smtClean="0">
                <a:solidFill>
                  <a:schemeClr val="bg2"/>
                </a:solidFill>
              </a:rPr>
              <a:t>이건 시리즈에 주는 별점이다</a:t>
            </a:r>
            <a:r>
              <a:rPr lang="en-US" altLang="ko-KR" sz="800" dirty="0" smtClean="0">
                <a:solidFill>
                  <a:schemeClr val="bg2"/>
                </a:solidFill>
              </a:rPr>
              <a:t>.'); 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INSERT </a:t>
            </a:r>
            <a:r>
              <a:rPr lang="en-US" sz="800" dirty="0" smtClean="0">
                <a:solidFill>
                  <a:schemeClr val="bg2"/>
                </a:solidFill>
              </a:rPr>
              <a:t>INTO MOVIE_REVIEW VALUES(10002,1,'</a:t>
            </a:r>
            <a:r>
              <a:rPr lang="ko-KR" altLang="en-US" sz="8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800" dirty="0" smtClean="0">
                <a:solidFill>
                  <a:schemeClr val="bg2"/>
                </a:solidFill>
              </a:rPr>
              <a:t>: </a:t>
            </a:r>
            <a:r>
              <a:rPr lang="ko-KR" altLang="en-US" sz="8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en-US" altLang="ko-KR" sz="800" dirty="0" smtClean="0">
                <a:solidFill>
                  <a:schemeClr val="bg2"/>
                </a:solidFill>
              </a:rPr>
              <a:t>2',5.0,'10</a:t>
            </a:r>
            <a:r>
              <a:rPr lang="ko-KR" altLang="en-US" sz="800" dirty="0" smtClean="0">
                <a:solidFill>
                  <a:schemeClr val="bg2"/>
                </a:solidFill>
              </a:rPr>
              <a:t>년을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우쭈쭈했던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네빌이</a:t>
            </a:r>
            <a:r>
              <a:rPr lang="ko-KR" altLang="en-US" sz="800" dirty="0" smtClean="0">
                <a:solidFill>
                  <a:schemeClr val="bg2"/>
                </a:solidFill>
              </a:rPr>
              <a:t> 멋진 남자가 되는 것을 보았고</a:t>
            </a:r>
            <a:r>
              <a:rPr lang="en-US" altLang="ko-KR" sz="800" dirty="0" smtClean="0">
                <a:solidFill>
                  <a:schemeClr val="bg2"/>
                </a:solidFill>
              </a:rPr>
              <a:t>, 10</a:t>
            </a:r>
            <a:r>
              <a:rPr lang="ko-KR" altLang="en-US" sz="800" dirty="0" smtClean="0">
                <a:solidFill>
                  <a:schemeClr val="bg2"/>
                </a:solidFill>
              </a:rPr>
              <a:t>년을 미워했던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스네이프를</a:t>
            </a:r>
            <a:r>
              <a:rPr lang="ko-KR" altLang="en-US" sz="800" dirty="0" smtClean="0">
                <a:solidFill>
                  <a:schemeClr val="bg2"/>
                </a:solidFill>
              </a:rPr>
              <a:t> 꼭 안아줄 수 있게 되었다</a:t>
            </a:r>
            <a:r>
              <a:rPr lang="en-US" altLang="ko-KR" sz="800" dirty="0" smtClean="0">
                <a:solidFill>
                  <a:schemeClr val="bg2"/>
                </a:solidFill>
              </a:rPr>
              <a:t>.'); </a:t>
            </a:r>
            <a:endParaRPr lang="en-US" altLang="ko-KR" sz="800" dirty="0" smtClean="0">
              <a:solidFill>
                <a:schemeClr val="bg2"/>
              </a:solidFill>
            </a:endParaRP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INSERT </a:t>
            </a:r>
            <a:r>
              <a:rPr lang="en-US" sz="800" dirty="0" smtClean="0">
                <a:solidFill>
                  <a:schemeClr val="bg2"/>
                </a:solidFill>
              </a:rPr>
              <a:t>INTO MOVIE_REVIEW VALUES(10003,1,'</a:t>
            </a:r>
            <a:r>
              <a:rPr lang="ko-KR" altLang="en-US" sz="800" dirty="0" smtClean="0">
                <a:solidFill>
                  <a:schemeClr val="bg2"/>
                </a:solidFill>
              </a:rPr>
              <a:t>해리포터 </a:t>
            </a:r>
            <a:r>
              <a:rPr lang="en-US" altLang="ko-KR" sz="800" dirty="0" smtClean="0">
                <a:solidFill>
                  <a:schemeClr val="bg2"/>
                </a:solidFill>
              </a:rPr>
              <a:t>: </a:t>
            </a:r>
            <a:r>
              <a:rPr lang="ko-KR" altLang="en-US" sz="800" dirty="0" smtClean="0">
                <a:solidFill>
                  <a:schemeClr val="bg2"/>
                </a:solidFill>
              </a:rPr>
              <a:t>죽음의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성물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en-US" altLang="ko-KR" sz="800" dirty="0" smtClean="0">
                <a:solidFill>
                  <a:schemeClr val="bg2"/>
                </a:solidFill>
              </a:rPr>
              <a:t>2',4.0,'</a:t>
            </a:r>
            <a:r>
              <a:rPr lang="ko-KR" altLang="en-US" sz="800" dirty="0" smtClean="0">
                <a:solidFill>
                  <a:schemeClr val="bg2"/>
                </a:solidFill>
              </a:rPr>
              <a:t>마지막이 가장 뛰어난 시리즈를 대하는 기쁨</a:t>
            </a:r>
            <a:r>
              <a:rPr lang="en-US" altLang="ko-KR" sz="800" dirty="0" smtClean="0">
                <a:solidFill>
                  <a:schemeClr val="bg2"/>
                </a:solidFill>
              </a:rPr>
              <a:t>.');</a:t>
            </a:r>
          </a:p>
          <a:p>
            <a:pPr fontAlgn="b"/>
            <a:r>
              <a:rPr lang="en-US" sz="800" dirty="0" smtClean="0">
                <a:solidFill>
                  <a:schemeClr val="bg2"/>
                </a:solidFill>
              </a:rPr>
              <a:t>…</a:t>
            </a:r>
          </a:p>
          <a:p>
            <a:pPr fontAlgn="b"/>
            <a:r>
              <a:rPr lang="en-US" altLang="ko-KR" sz="800" dirty="0" smtClean="0">
                <a:solidFill>
                  <a:schemeClr val="bg2"/>
                </a:solidFill>
              </a:rPr>
              <a:t>INSERT INTO MOVIE_REVIEW VALUES(10025,5,'</a:t>
            </a:r>
            <a:r>
              <a:rPr lang="ko-KR" altLang="en-US" sz="800" dirty="0" smtClean="0">
                <a:solidFill>
                  <a:schemeClr val="bg2"/>
                </a:solidFill>
              </a:rPr>
              <a:t>닥터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스트레인지</a:t>
            </a:r>
            <a:r>
              <a:rPr lang="en-US" altLang="ko-KR" sz="800" dirty="0" smtClean="0">
                <a:solidFill>
                  <a:schemeClr val="bg2"/>
                </a:solidFill>
              </a:rPr>
              <a:t>',3.5,'</a:t>
            </a:r>
            <a:r>
              <a:rPr lang="ko-KR" altLang="en-US" sz="800" dirty="0" smtClean="0">
                <a:solidFill>
                  <a:schemeClr val="bg2"/>
                </a:solidFill>
              </a:rPr>
              <a:t>첫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스타트라</a:t>
            </a:r>
            <a:r>
              <a:rPr lang="ko-KR" altLang="en-US" sz="800" dirty="0" smtClean="0">
                <a:solidFill>
                  <a:schemeClr val="bg2"/>
                </a:solidFill>
              </a:rPr>
              <a:t>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감질맛나게</a:t>
            </a:r>
            <a:r>
              <a:rPr lang="ko-KR" altLang="en-US" sz="800" dirty="0" smtClean="0">
                <a:solidFill>
                  <a:schemeClr val="bg2"/>
                </a:solidFill>
              </a:rPr>
              <a:t> 보여줘서 아쉽지만 전작 이미지 탈피하고 캐릭터 완벽적응</a:t>
            </a:r>
            <a:r>
              <a:rPr lang="en-US" altLang="ko-KR" sz="800" dirty="0" smtClean="0">
                <a:solidFill>
                  <a:schemeClr val="bg2"/>
                </a:solidFill>
              </a:rPr>
              <a:t>, </a:t>
            </a:r>
            <a:r>
              <a:rPr lang="ko-KR" altLang="en-US" sz="800" dirty="0" err="1" smtClean="0">
                <a:solidFill>
                  <a:schemeClr val="bg2"/>
                </a:solidFill>
              </a:rPr>
              <a:t>어벤져스</a:t>
            </a:r>
            <a:r>
              <a:rPr lang="ko-KR" altLang="en-US" sz="800" dirty="0" smtClean="0">
                <a:solidFill>
                  <a:schemeClr val="bg2"/>
                </a:solidFill>
              </a:rPr>
              <a:t> 도입도 성공적이다</a:t>
            </a:r>
            <a:r>
              <a:rPr lang="en-US" altLang="ko-KR" sz="800" dirty="0" smtClean="0">
                <a:solidFill>
                  <a:schemeClr val="bg2"/>
                </a:solidFill>
              </a:rPr>
              <a:t>. DOCTOR STRANGE WILL RETRUN.');</a:t>
            </a:r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274" y="0"/>
            <a:ext cx="716972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b="1" dirty="0" smtClean="0"/>
              <a:t>5) </a:t>
            </a:r>
            <a:r>
              <a:rPr lang="en-US" altLang="ko-KR" b="1" dirty="0" smtClean="0"/>
              <a:t>MOVIE_REVIEW - </a:t>
            </a:r>
            <a:r>
              <a:rPr lang="ko-KR" altLang="en-US" b="1" dirty="0" err="1" smtClean="0"/>
              <a:t>영화별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후기 </a:t>
            </a:r>
            <a:r>
              <a:rPr lang="ko-KR" altLang="en-US" b="1" dirty="0" smtClean="0"/>
              <a:t>및 </a:t>
            </a:r>
            <a:r>
              <a:rPr lang="ko-KR" altLang="en-US" b="1" dirty="0" err="1" smtClean="0"/>
              <a:t>별점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영화별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총 </a:t>
            </a:r>
            <a:r>
              <a:rPr lang="en-US" altLang="ko-KR" b="1" dirty="0" smtClean="0"/>
              <a:t>25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</a:t>
            </a:r>
          </a:p>
          <a:p>
            <a:pPr fontAlgn="ctr"/>
            <a:r>
              <a:rPr lang="en-US" altLang="ko-KR" sz="900" b="1" dirty="0" smtClean="0"/>
              <a:t>- </a:t>
            </a:r>
            <a:r>
              <a:rPr lang="ko-KR" altLang="en-US" sz="900" dirty="0" smtClean="0"/>
              <a:t>후기번호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reviewnum</a:t>
            </a:r>
            <a:r>
              <a:rPr lang="en-US" altLang="ko-KR" sz="900" dirty="0" smtClean="0"/>
              <a:t>, PK</a:t>
            </a:r>
            <a:r>
              <a:rPr lang="en-US" altLang="ko-KR" sz="900" dirty="0" smtClean="0"/>
              <a:t>), </a:t>
            </a:r>
            <a:r>
              <a:rPr lang="ko-KR" altLang="en-US" sz="900" dirty="0" smtClean="0"/>
              <a:t>영화번호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movienum</a:t>
            </a:r>
            <a:r>
              <a:rPr lang="en-US" altLang="ko-KR" sz="900" dirty="0" smtClean="0"/>
              <a:t>, FK), </a:t>
            </a:r>
            <a:r>
              <a:rPr lang="ko-KR" altLang="en-US" sz="900" dirty="0" smtClean="0"/>
              <a:t>영화제목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moviename</a:t>
            </a:r>
            <a:r>
              <a:rPr lang="en-US" altLang="ko-KR" sz="900" dirty="0" smtClean="0"/>
              <a:t>), </a:t>
            </a:r>
            <a:r>
              <a:rPr lang="ko-KR" altLang="en-US" sz="900" dirty="0" err="1" smtClean="0"/>
              <a:t>별점</a:t>
            </a:r>
            <a:r>
              <a:rPr lang="en-US" altLang="ko-KR" sz="900" dirty="0" smtClean="0"/>
              <a:t>(star), </a:t>
            </a:r>
            <a:r>
              <a:rPr lang="ko-KR" altLang="en-US" sz="900" dirty="0" smtClean="0"/>
              <a:t>후기</a:t>
            </a:r>
            <a:r>
              <a:rPr lang="en-US" altLang="ko-KR" sz="900" dirty="0" smtClean="0"/>
              <a:t>(review</a:t>
            </a:r>
            <a:r>
              <a:rPr lang="en-US" altLang="ko-KR" sz="900" dirty="0" smtClean="0"/>
              <a:t>)</a:t>
            </a:r>
            <a:endParaRPr lang="en-US" altLang="ko-KR" sz="900" dirty="0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820882" y="2473036"/>
            <a:ext cx="1215737" cy="25606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CODE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sp>
        <p:nvSpPr>
          <p:cNvPr id="11" name="직사각형 10"/>
          <p:cNvSpPr/>
          <p:nvPr/>
        </p:nvSpPr>
        <p:spPr>
          <a:xfrm>
            <a:off x="8507287" y="0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3"/>
              </a:rPr>
              <a:t>워크시트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시나리오</a:t>
            </a:r>
            <a:endParaRPr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-187038"/>
            <a:ext cx="9144000" cy="609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0" y="-148739"/>
            <a:ext cx="9341427" cy="62865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2C3B119-B2B7-42C2-AB55-1E91017C17AA}"/>
              </a:ext>
            </a:extLst>
          </p:cNvPr>
          <p:cNvSpPr/>
          <p:nvPr/>
        </p:nvSpPr>
        <p:spPr>
          <a:xfrm>
            <a:off x="2466585" y="1678618"/>
            <a:ext cx="4210831" cy="1076481"/>
          </a:xfrm>
          <a:prstGeom prst="roundRect">
            <a:avLst/>
          </a:prstGeom>
          <a:solidFill>
            <a:srgbClr val="FFFF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Chapter </a:t>
            </a:r>
            <a:r>
              <a:rPr lang="en-US" altLang="ko-KR" sz="20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en-US" altLang="ko-KR" sz="20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상영 영화 확인하기</a:t>
            </a:r>
            <a:endParaRPr lang="ko-KR" altLang="en-US" sz="20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4C50547-20F3-4119-9B27-D042CA956771}"/>
              </a:ext>
            </a:extLst>
          </p:cNvPr>
          <p:cNvSpPr/>
          <p:nvPr/>
        </p:nvSpPr>
        <p:spPr>
          <a:xfrm>
            <a:off x="26100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F4CF58C-AB41-48A4-93B8-343E0BEE595B}"/>
              </a:ext>
            </a:extLst>
          </p:cNvPr>
          <p:cNvSpPr/>
          <p:nvPr/>
        </p:nvSpPr>
        <p:spPr>
          <a:xfrm>
            <a:off x="286379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3121705" y="3149600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3375457" y="3149600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52;p19"/>
          <p:cNvSpPr txBox="1">
            <a:spLocks noGrp="1"/>
          </p:cNvSpPr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Loading…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7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4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#view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55530" y="1326097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altLang="ko-KR" sz="1050" dirty="0" smtClean="0">
              <a:solidFill>
                <a:schemeClr val="bg2"/>
              </a:solidFill>
            </a:endParaRPr>
          </a:p>
          <a:p>
            <a:r>
              <a:rPr lang="en-US" sz="1050" dirty="0" smtClean="0">
                <a:solidFill>
                  <a:schemeClr val="bg2"/>
                </a:solidFill>
              </a:rPr>
              <a:t>CREATE </a:t>
            </a:r>
            <a:r>
              <a:rPr lang="en-US" sz="1050" dirty="0" smtClean="0">
                <a:solidFill>
                  <a:schemeClr val="bg2"/>
                </a:solidFill>
              </a:rPr>
              <a:t>VIEW </a:t>
            </a:r>
            <a:r>
              <a:rPr lang="en-US" sz="1050" dirty="0" smtClean="0">
                <a:solidFill>
                  <a:schemeClr val="bg2"/>
                </a:solidFill>
              </a:rPr>
              <a:t>MOVIEINFO_CUSTOMERS</a:t>
            </a:r>
          </a:p>
          <a:p>
            <a:r>
              <a:rPr lang="en-US" sz="1050" dirty="0" smtClean="0">
                <a:solidFill>
                  <a:schemeClr val="bg2"/>
                </a:solidFill>
              </a:rPr>
              <a:t>AS </a:t>
            </a:r>
            <a:r>
              <a:rPr lang="en-US" sz="1050" dirty="0" smtClean="0">
                <a:solidFill>
                  <a:schemeClr val="bg2"/>
                </a:solidFill>
              </a:rPr>
              <a:t>SELECT </a:t>
            </a:r>
            <a:r>
              <a:rPr lang="en-US" sz="1050" dirty="0" err="1" smtClean="0">
                <a:solidFill>
                  <a:schemeClr val="bg2"/>
                </a:solidFill>
              </a:rPr>
              <a:t>movienum</a:t>
            </a:r>
            <a:r>
              <a:rPr lang="en-US" sz="1050" dirty="0" smtClean="0">
                <a:solidFill>
                  <a:schemeClr val="bg2"/>
                </a:solidFill>
              </a:rPr>
              <a:t>, </a:t>
            </a:r>
            <a:r>
              <a:rPr lang="en-US" sz="1050" dirty="0" err="1" smtClean="0">
                <a:solidFill>
                  <a:schemeClr val="bg2"/>
                </a:solidFill>
              </a:rPr>
              <a:t>moviename</a:t>
            </a:r>
            <a:r>
              <a:rPr lang="en-US" sz="1050" dirty="0" smtClean="0">
                <a:solidFill>
                  <a:schemeClr val="bg2"/>
                </a:solidFill>
              </a:rPr>
              <a:t>, actor, director, genre, class, </a:t>
            </a:r>
            <a:r>
              <a:rPr lang="en-US" sz="1050" dirty="0" smtClean="0">
                <a:solidFill>
                  <a:schemeClr val="bg2"/>
                </a:solidFill>
              </a:rPr>
              <a:t>price</a:t>
            </a:r>
            <a:br>
              <a:rPr lang="en-US" sz="1050" dirty="0" smtClean="0">
                <a:solidFill>
                  <a:schemeClr val="bg2"/>
                </a:solidFill>
              </a:rPr>
            </a:br>
            <a:r>
              <a:rPr lang="en-US" sz="1050" dirty="0" smtClean="0">
                <a:solidFill>
                  <a:schemeClr val="bg2"/>
                </a:solidFill>
              </a:rPr>
              <a:t>FROM </a:t>
            </a:r>
            <a:r>
              <a:rPr lang="en-US" sz="1050" dirty="0" smtClean="0">
                <a:solidFill>
                  <a:schemeClr val="bg2"/>
                </a:solidFill>
              </a:rPr>
              <a:t>MOVIEINFO</a:t>
            </a:r>
            <a:r>
              <a:rPr lang="en-US" sz="1050" dirty="0" smtClean="0">
                <a:solidFill>
                  <a:schemeClr val="bg2"/>
                </a:solidFill>
              </a:rPr>
              <a:t>;</a:t>
            </a:r>
          </a:p>
          <a:p>
            <a:r>
              <a:rPr lang="en-US" sz="1050" dirty="0" smtClean="0">
                <a:solidFill>
                  <a:schemeClr val="bg2"/>
                </a:solidFill>
              </a:rPr>
              <a:t>SELECT * FROM MOVIEINFO_CUSTOMERS;</a:t>
            </a:r>
            <a:endParaRPr sz="1000">
              <a:solidFill>
                <a:schemeClr val="bg2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559588" y="2535382"/>
            <a:ext cx="5955020" cy="1514108"/>
            <a:chOff x="2559588" y="2535382"/>
            <a:chExt cx="5955020" cy="1514108"/>
          </a:xfrm>
        </p:grpSpPr>
        <p:pic>
          <p:nvPicPr>
            <p:cNvPr id="50180" name="Picture 4" descr="https://lh6.googleusercontent.com/9QFuWECd8-8KdUUUs2pPanBQEU68uhiDd62i81wakhKmAtdr4XW4twNtKyBa1vxSd2l852-GF9qc0jrjoB9AMBpwOlZ0f16dazDr6rXGNC0sjVmH0cd5bwXjf298TZ9NYqLGbrGy"/>
            <p:cNvPicPr>
              <a:picLocks noChangeAspect="1" noChangeArrowheads="1"/>
            </p:cNvPicPr>
            <p:nvPr/>
          </p:nvPicPr>
          <p:blipFill>
            <a:blip r:embed="rId5"/>
            <a:srcRect t="5216" r="41144" b="5614"/>
            <a:stretch>
              <a:fillRect/>
            </a:stretch>
          </p:blipFill>
          <p:spPr bwMode="auto">
            <a:xfrm>
              <a:off x="2559588" y="2535382"/>
              <a:ext cx="5646261" cy="1501166"/>
            </a:xfrm>
            <a:prstGeom prst="rect">
              <a:avLst/>
            </a:prstGeom>
            <a:noFill/>
          </p:spPr>
        </p:pic>
        <p:pic>
          <p:nvPicPr>
            <p:cNvPr id="17" name="Picture 4" descr="https://lh6.googleusercontent.com/9QFuWECd8-8KdUUUs2pPanBQEU68uhiDd62i81wakhKmAtdr4XW4twNtKyBa1vxSd2l852-GF9qc0jrjoB9AMBpwOlZ0f16dazDr6rXGNC0sjVmH0cd5bwXjf298TZ9NYqLGbrGy"/>
            <p:cNvPicPr>
              <a:picLocks noChangeAspect="1" noChangeArrowheads="1"/>
            </p:cNvPicPr>
            <p:nvPr/>
          </p:nvPicPr>
          <p:blipFill>
            <a:blip r:embed="rId5"/>
            <a:srcRect l="95899" t="4046" r="-62"/>
            <a:stretch>
              <a:fillRect/>
            </a:stretch>
          </p:blipFill>
          <p:spPr bwMode="auto">
            <a:xfrm>
              <a:off x="8115251" y="2535382"/>
              <a:ext cx="399357" cy="1514108"/>
            </a:xfrm>
            <a:prstGeom prst="rect">
              <a:avLst/>
            </a:prstGeom>
            <a:noFill/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lvl="0" indent="0"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영화 사이트에 들어가 현재 상영 중인 영화들의 </a:t>
            </a:r>
            <a:endParaRPr lang="en-US" altLang="ko-KR" dirty="0" smtClean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이름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배우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감독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장르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등급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가격만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뽑아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view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를 만들어 확인한다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</a:t>
            </a:r>
            <a:r>
              <a:rPr lang="en-US" altLang="ko-KR" sz="2400" dirty="0" err="1" smtClean="0">
                <a:solidFill>
                  <a:schemeClr val="accent5"/>
                </a:solidFill>
              </a:rPr>
              <a:t>rownum</a:t>
            </a:r>
            <a:r>
              <a:rPr lang="en-US" altLang="ko-KR" sz="2400" dirty="0" smtClean="0">
                <a:solidFill>
                  <a:schemeClr val="accent5"/>
                </a:solidFill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#group by</a:t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55530" y="1326097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/>
              <a:t>SELECT </a:t>
            </a:r>
            <a:r>
              <a:rPr lang="en-US" sz="1000" dirty="0" err="1" smtClean="0"/>
              <a:t>rownum</a:t>
            </a:r>
            <a:r>
              <a:rPr lang="en-US" sz="1000" dirty="0" smtClean="0"/>
              <a:t>,  </a:t>
            </a:r>
            <a:r>
              <a:rPr lang="en-US" sz="1000" dirty="0" err="1" smtClean="0"/>
              <a:t>moviename</a:t>
            </a:r>
            <a:r>
              <a:rPr lang="en-US" sz="1000" dirty="0" smtClean="0"/>
              <a:t>, </a:t>
            </a:r>
            <a:r>
              <a:rPr lang="en-US" sz="1000" dirty="0" err="1" smtClean="0"/>
              <a:t>avg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FROM (SELECT </a:t>
            </a:r>
            <a:r>
              <a:rPr lang="en-US" sz="1000" dirty="0" err="1" smtClean="0"/>
              <a:t>moviename</a:t>
            </a:r>
            <a:r>
              <a:rPr lang="en-US" sz="1000" dirty="0" smtClean="0"/>
              <a:t>, AVG(star) as </a:t>
            </a:r>
            <a:r>
              <a:rPr lang="en-US" sz="1000" dirty="0" err="1" smtClean="0"/>
              <a:t>avg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FROM MOVIE_REVIEW</a:t>
            </a:r>
            <a:br>
              <a:rPr lang="en-US" sz="1000" dirty="0" smtClean="0"/>
            </a:br>
            <a:r>
              <a:rPr lang="en-US" sz="1000" dirty="0" smtClean="0"/>
              <a:t>GROUP </a:t>
            </a:r>
            <a:r>
              <a:rPr lang="en-US" sz="1000" dirty="0" smtClean="0"/>
              <a:t>BY </a:t>
            </a:r>
            <a:r>
              <a:rPr lang="en-US" sz="1000" dirty="0" err="1" smtClean="0"/>
              <a:t>moviename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ORDER </a:t>
            </a:r>
            <a:r>
              <a:rPr lang="en-US" sz="1000" dirty="0" smtClean="0"/>
              <a:t>BY AVG(star)  </a:t>
            </a:r>
            <a:r>
              <a:rPr lang="en-US" sz="1000" dirty="0" smtClean="0"/>
              <a:t>DESC)</a:t>
            </a:r>
            <a:br>
              <a:rPr lang="en-US" sz="1000" dirty="0" smtClean="0"/>
            </a:br>
            <a:r>
              <a:rPr lang="en-US" sz="1000" dirty="0" smtClean="0"/>
              <a:t>WHERE </a:t>
            </a:r>
            <a:r>
              <a:rPr lang="en-US" sz="1000" dirty="0" smtClean="0"/>
              <a:t>ROWNUM &lt; 4</a:t>
            </a:r>
            <a:r>
              <a:rPr lang="en-US" sz="1000" dirty="0" smtClean="0"/>
              <a:t>;</a:t>
            </a:r>
            <a:endParaRPr sz="900">
              <a:solidFill>
                <a:schemeClr val="bg2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lv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이름만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봐서는 뭔지 </a:t>
            </a:r>
            <a:r>
              <a:rPr lang="ko-KR" altLang="en-US" dirty="0" err="1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모르겠어서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MOVIE_REVIEW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테이블에서</a:t>
            </a:r>
            <a:endParaRPr lang="en-US" altLang="ko-KR" dirty="0" smtClean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0" lv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가장 </a:t>
            </a:r>
            <a:r>
              <a:rPr lang="ko-KR" altLang="en-US" dirty="0" err="1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별점이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높은 영화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개를 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찾아 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MOVIEINFO</a:t>
            </a:r>
            <a:r>
              <a:rPr lang="ko-KR" altLang="en-US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와 함께 보기로 한다</a:t>
            </a:r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3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6"/>
          <a:srcRect t="39967" r="25491" b="11875"/>
          <a:stretch>
            <a:fillRect/>
          </a:stretch>
        </p:blipFill>
        <p:spPr bwMode="auto">
          <a:xfrm>
            <a:off x="2619099" y="1214846"/>
            <a:ext cx="5728067" cy="195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4769427" y="166708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105474" name="Picture 2" descr="https://lh5.googleusercontent.com/ey5g7HAw2Zx2Odcvlie7dni1JGB2tzrMoocGgJEFVTdRo_yiBejDrnYF4lcz-EMyPGEdHxtkbiiqan60BA_-2Pmdz2MLpLwbS-L7R00rbYZc6KHjmcioxK6R3EiPYY5p_p5ga1DV"/>
          <p:cNvPicPr>
            <a:picLocks noChangeAspect="1" noChangeArrowheads="1"/>
          </p:cNvPicPr>
          <p:nvPr/>
        </p:nvPicPr>
        <p:blipFill>
          <a:blip r:embed="rId7"/>
          <a:srcRect t="8456" r="667" b="8146"/>
          <a:stretch>
            <a:fillRect/>
          </a:stretch>
        </p:blipFill>
        <p:spPr bwMode="auto">
          <a:xfrm>
            <a:off x="2593388" y="3082834"/>
            <a:ext cx="5904001" cy="11756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#where</a:t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genre</a:t>
            </a:r>
          </a:p>
          <a:p>
            <a:r>
              <a:rPr lang="en-US" sz="1050" dirty="0" smtClean="0"/>
              <a:t>FROM MOVIEINFO_CUSTOMER</a:t>
            </a:r>
          </a:p>
          <a:p>
            <a:r>
              <a:rPr lang="en-US" sz="1050" dirty="0" smtClean="0"/>
              <a:t>WHERE </a:t>
            </a:r>
            <a:r>
              <a:rPr lang="en-US" sz="1050" dirty="0" err="1" smtClean="0"/>
              <a:t>movienum</a:t>
            </a:r>
            <a:r>
              <a:rPr lang="en-US" sz="1050" dirty="0" smtClean="0"/>
              <a:t> = 3;</a:t>
            </a:r>
          </a:p>
          <a:p>
            <a:pPr>
              <a:buNone/>
            </a:pPr>
            <a:endParaRPr sz="1000">
              <a:solidFill>
                <a:schemeClr val="bg2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연지는 종욱이 쿠폰을 준 영화를 확인하려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블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레어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위치의 정보만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선택하여 영화 이름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장르 정보를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본다</a:t>
            </a:r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마침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장르가 공포다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!!!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ko-KR" altLang="en-US" dirty="0" smtClean="0">
                <a:latin typeface="휴먼모음T" pitchFamily="18" charset="-127"/>
                <a:ea typeface="휴먼모음T" pitchFamily="18" charset="-127"/>
              </a:rPr>
            </a:br>
            <a:endParaRPr lang="ko-KR" altLang="en-US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3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4" descr="https://lh4.googleusercontent.com/SUn6xGlABeS227awGWW7ruSVo2ounLdjKDekwSAFRyywY_AQPOR5Ps25haBPwrFmdwznqKVH0LhhV8pQ1OqRwphZ_ZfXFAgieohRE6AcD4h7vvTHXGe139SKqnYDc4Xyhxw8l5cm"/>
          <p:cNvPicPr>
            <a:picLocks noChangeAspect="1" noChangeArrowheads="1"/>
          </p:cNvPicPr>
          <p:nvPr/>
        </p:nvPicPr>
        <p:blipFill>
          <a:blip r:embed="rId6"/>
          <a:srcRect l="46980" r="22079" b="20486"/>
          <a:stretch>
            <a:fillRect/>
          </a:stretch>
        </p:blipFill>
        <p:spPr bwMode="auto">
          <a:xfrm>
            <a:off x="5060373" y="2999510"/>
            <a:ext cx="3522518" cy="1000990"/>
          </a:xfrm>
          <a:prstGeom prst="rect">
            <a:avLst/>
          </a:prstGeom>
          <a:noFill/>
        </p:spPr>
      </p:pic>
      <p:pic>
        <p:nvPicPr>
          <p:cNvPr id="81924" name="Picture 4" descr="https://lh4.googleusercontent.com/SUn6xGlABeS227awGWW7ruSVo2ounLdjKDekwSAFRyywY_AQPOR5Ps25haBPwrFmdwznqKVH0LhhV8pQ1OqRwphZ_ZfXFAgieohRE6AcD4h7vvTHXGe139SKqnYDc4Xyhxw8l5cm"/>
          <p:cNvPicPr>
            <a:picLocks noChangeAspect="1" noChangeArrowheads="1"/>
          </p:cNvPicPr>
          <p:nvPr/>
        </p:nvPicPr>
        <p:blipFill>
          <a:blip r:embed="rId6"/>
          <a:srcRect r="71396" b="19111"/>
          <a:stretch>
            <a:fillRect/>
          </a:stretch>
        </p:blipFill>
        <p:spPr bwMode="auto">
          <a:xfrm>
            <a:off x="2645641" y="3002973"/>
            <a:ext cx="3256395" cy="1018309"/>
          </a:xfrm>
          <a:prstGeom prst="rect">
            <a:avLst/>
          </a:prstGeom>
          <a:noFill/>
        </p:spPr>
      </p:pic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80397" y="1407523"/>
            <a:ext cx="1152934" cy="157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F081683F-57A9-4F09-AF83-A97DEFD11963}"/>
              </a:ext>
            </a:extLst>
          </p:cNvPr>
          <p:cNvSpPr/>
          <p:nvPr/>
        </p:nvSpPr>
        <p:spPr>
          <a:xfrm>
            <a:off x="736124" y="850211"/>
            <a:ext cx="7660830" cy="3719076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1" y="4701516"/>
            <a:ext cx="9154920" cy="441984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6" y="4284785"/>
            <a:ext cx="2351315" cy="41784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latin typeface="배달의민족 주아" pitchFamily="18" charset="-127"/>
                <a:ea typeface="배달의민족 주아" pitchFamily="18" charset="-127"/>
              </a:rPr>
              <a:t>연 지</a:t>
            </a:r>
            <a:endParaRPr lang="ko-KR" altLang="en-US" sz="15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4077D2B-E620-4FFF-BC2C-A4A353A67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173" y="837523"/>
            <a:ext cx="1281772" cy="100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3D8083B-1450-40CA-AB5B-20B8B0CC22C3}"/>
              </a:ext>
            </a:extLst>
          </p:cNvPr>
          <p:cNvSpPr txBox="1"/>
          <p:nvPr/>
        </p:nvSpPr>
        <p:spPr>
          <a:xfrm>
            <a:off x="1288642" y="983269"/>
            <a:ext cx="1246175" cy="377026"/>
          </a:xfrm>
          <a:prstGeom prst="rect">
            <a:avLst/>
          </a:prstGeom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0. INTRO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6A07C6C-6638-41B5-B44D-14C0E9BA94D6}"/>
              </a:ext>
            </a:extLst>
          </p:cNvPr>
          <p:cNvSpPr txBox="1"/>
          <p:nvPr/>
        </p:nvSpPr>
        <p:spPr>
          <a:xfrm>
            <a:off x="1652307" y="1586381"/>
            <a:ext cx="6900285" cy="296645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연지는 지난주에 한 </a:t>
            </a:r>
            <a:r>
              <a:rPr lang="ko-KR" altLang="en-US" sz="1600" dirty="0" err="1" smtClean="0">
                <a:latin typeface="휴먼모음T" pitchFamily="18" charset="-127"/>
                <a:ea typeface="휴먼모음T" pitchFamily="18" charset="-127"/>
              </a:rPr>
              <a:t>소개팅에서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err="1" smtClean="0">
                <a:latin typeface="휴먼모음T" pitchFamily="18" charset="-127"/>
                <a:ea typeface="휴먼모음T" pitchFamily="18" charset="-127"/>
              </a:rPr>
              <a:t>애프터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신청을 받았다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. </a:t>
            </a:r>
            <a:endParaRPr lang="ko-KR" altLang="en-US" sz="1600" dirty="0" smtClean="0">
              <a:latin typeface="휴먼모음T" pitchFamily="18" charset="-127"/>
              <a:ea typeface="휴먼모음T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크리스마스가 다가오고 있다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. </a:t>
            </a:r>
            <a:endParaRPr lang="ko-KR" altLang="en-US" sz="1600" dirty="0" smtClean="0">
              <a:latin typeface="휴먼모음T" pitchFamily="18" charset="-127"/>
              <a:ea typeface="휴먼모음T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이번 </a:t>
            </a:r>
            <a:r>
              <a:rPr lang="ko-KR" altLang="en-US" sz="1600" dirty="0" err="1" smtClean="0">
                <a:latin typeface="휴먼모음T" pitchFamily="18" charset="-127"/>
                <a:ea typeface="휴먼모음T" pitchFamily="18" charset="-127"/>
              </a:rPr>
              <a:t>소개팅은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 꼭 성공해야 한다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. </a:t>
            </a:r>
            <a:endParaRPr lang="ko-KR" altLang="en-US" sz="1600" dirty="0" smtClean="0">
              <a:latin typeface="휴먼모음T" pitchFamily="18" charset="-127"/>
              <a:ea typeface="휴먼모음T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팀 프로젝트를 </a:t>
            </a: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함께 하고 있는 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>플레이데이터 최고의 연애 마스터 민재에게 조언을 구하기로 했다</a:t>
            </a:r>
            <a:r>
              <a:rPr lang="en-US" altLang="ko-KR" sz="16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1600" dirty="0" smtClean="0">
              <a:latin typeface="휴먼모음T" pitchFamily="18" charset="-127"/>
              <a:ea typeface="휴먼모음T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ko-KR" altLang="en-US" sz="1600" dirty="0" smtClean="0">
                <a:latin typeface="휴먼모음T" pitchFamily="18" charset="-127"/>
                <a:ea typeface="휴먼모음T" pitchFamily="18" charset="-127"/>
              </a:rPr>
            </a:br>
            <a:endParaRPr lang="ko-KR" altLang="en-US" sz="16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8" name="자유형 17"/>
          <p:cNvSpPr/>
          <p:nvPr/>
        </p:nvSpPr>
        <p:spPr>
          <a:xfrm rot="1369201">
            <a:off x="1119499" y="3059395"/>
            <a:ext cx="347811" cy="273465"/>
          </a:xfrm>
          <a:custGeom>
            <a:avLst/>
            <a:gdLst>
              <a:gd name="connsiteX0" fmla="*/ 0 w 347811"/>
              <a:gd name="connsiteY0" fmla="*/ 68366 h 273465"/>
              <a:gd name="connsiteX1" fmla="*/ 42729 w 347811"/>
              <a:gd name="connsiteY1" fmla="*/ 0 h 273465"/>
              <a:gd name="connsiteX2" fmla="*/ 119642 w 347811"/>
              <a:gd name="connsiteY2" fmla="*/ 8546 h 273465"/>
              <a:gd name="connsiteX3" fmla="*/ 153825 w 347811"/>
              <a:gd name="connsiteY3" fmla="*/ 51275 h 273465"/>
              <a:gd name="connsiteX4" fmla="*/ 179462 w 347811"/>
              <a:gd name="connsiteY4" fmla="*/ 76912 h 273465"/>
              <a:gd name="connsiteX5" fmla="*/ 205100 w 347811"/>
              <a:gd name="connsiteY5" fmla="*/ 128187 h 273465"/>
              <a:gd name="connsiteX6" fmla="*/ 222191 w 347811"/>
              <a:gd name="connsiteY6" fmla="*/ 179462 h 273465"/>
              <a:gd name="connsiteX7" fmla="*/ 230737 w 347811"/>
              <a:gd name="connsiteY7" fmla="*/ 205099 h 273465"/>
              <a:gd name="connsiteX8" fmla="*/ 239283 w 347811"/>
              <a:gd name="connsiteY8" fmla="*/ 230737 h 273465"/>
              <a:gd name="connsiteX9" fmla="*/ 290557 w 347811"/>
              <a:gd name="connsiteY9" fmla="*/ 264920 h 273465"/>
              <a:gd name="connsiteX10" fmla="*/ 333286 w 347811"/>
              <a:gd name="connsiteY10" fmla="*/ 273465 h 273465"/>
              <a:gd name="connsiteX11" fmla="*/ 213645 w 347811"/>
              <a:gd name="connsiteY11" fmla="*/ 264920 h 273465"/>
              <a:gd name="connsiteX12" fmla="*/ 179462 w 347811"/>
              <a:gd name="connsiteY12" fmla="*/ 222191 h 273465"/>
              <a:gd name="connsiteX13" fmla="*/ 205100 w 347811"/>
              <a:gd name="connsiteY13" fmla="*/ 196553 h 273465"/>
              <a:gd name="connsiteX14" fmla="*/ 205100 w 347811"/>
              <a:gd name="connsiteY14" fmla="*/ 196553 h 273465"/>
              <a:gd name="connsiteX15" fmla="*/ 119642 w 347811"/>
              <a:gd name="connsiteY15" fmla="*/ 213645 h 273465"/>
              <a:gd name="connsiteX16" fmla="*/ 85458 w 347811"/>
              <a:gd name="connsiteY16" fmla="*/ 85458 h 273465"/>
              <a:gd name="connsiteX17" fmla="*/ 0 w 347811"/>
              <a:gd name="connsiteY17" fmla="*/ 68366 h 27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7811" h="273465">
                <a:moveTo>
                  <a:pt x="0" y="68366"/>
                </a:moveTo>
                <a:cubicBezTo>
                  <a:pt x="20340" y="7348"/>
                  <a:pt x="2102" y="27086"/>
                  <a:pt x="42729" y="0"/>
                </a:cubicBezTo>
                <a:cubicBezTo>
                  <a:pt x="68367" y="2849"/>
                  <a:pt x="94617" y="2290"/>
                  <a:pt x="119642" y="8546"/>
                </a:cubicBezTo>
                <a:cubicBezTo>
                  <a:pt x="157866" y="18102"/>
                  <a:pt x="137565" y="26885"/>
                  <a:pt x="153825" y="51275"/>
                </a:cubicBezTo>
                <a:cubicBezTo>
                  <a:pt x="160529" y="61331"/>
                  <a:pt x="170916" y="68366"/>
                  <a:pt x="179462" y="76912"/>
                </a:cubicBezTo>
                <a:cubicBezTo>
                  <a:pt x="210632" y="170421"/>
                  <a:pt x="160920" y="28781"/>
                  <a:pt x="205100" y="128187"/>
                </a:cubicBezTo>
                <a:cubicBezTo>
                  <a:pt x="212417" y="144650"/>
                  <a:pt x="216494" y="162370"/>
                  <a:pt x="222191" y="179462"/>
                </a:cubicBezTo>
                <a:lnTo>
                  <a:pt x="230737" y="205099"/>
                </a:lnTo>
                <a:cubicBezTo>
                  <a:pt x="233586" y="213645"/>
                  <a:pt x="232913" y="224367"/>
                  <a:pt x="239283" y="230737"/>
                </a:cubicBezTo>
                <a:cubicBezTo>
                  <a:pt x="265757" y="257211"/>
                  <a:pt x="257578" y="256676"/>
                  <a:pt x="290557" y="264920"/>
                </a:cubicBezTo>
                <a:cubicBezTo>
                  <a:pt x="304648" y="268443"/>
                  <a:pt x="347811" y="273465"/>
                  <a:pt x="333286" y="273465"/>
                </a:cubicBezTo>
                <a:cubicBezTo>
                  <a:pt x="293304" y="273465"/>
                  <a:pt x="253525" y="267768"/>
                  <a:pt x="213645" y="264920"/>
                </a:cubicBezTo>
                <a:cubicBezTo>
                  <a:pt x="202517" y="257501"/>
                  <a:pt x="171957" y="244705"/>
                  <a:pt x="179462" y="222191"/>
                </a:cubicBezTo>
                <a:cubicBezTo>
                  <a:pt x="183284" y="210725"/>
                  <a:pt x="205100" y="196553"/>
                  <a:pt x="205100" y="196553"/>
                </a:cubicBezTo>
                <a:lnTo>
                  <a:pt x="205100" y="196553"/>
                </a:lnTo>
                <a:cubicBezTo>
                  <a:pt x="116913" y="223010"/>
                  <a:pt x="119642" y="251931"/>
                  <a:pt x="119642" y="213645"/>
                </a:cubicBezTo>
                <a:lnTo>
                  <a:pt x="85458" y="85458"/>
                </a:lnTo>
                <a:lnTo>
                  <a:pt x="0" y="68366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4E232B9-7F7E-47AE-9CC9-39FA1EE41F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8759"/>
          <a:stretch/>
        </p:blipFill>
        <p:spPr>
          <a:xfrm>
            <a:off x="0" y="3011995"/>
            <a:ext cx="2057109" cy="1285330"/>
          </a:xfrm>
          <a:prstGeom prst="rect">
            <a:avLst/>
          </a:prstGeom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57781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상영영화 확인하기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</a:rPr>
              <a:t>#order by</a:t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상영중인 모든 영화의 이름과 가격을 가장 저렴한 영화부터 한번 더 비교한다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가격 면에서나 목적 면에서나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… 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위치 프로젝트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보기로 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별점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꺼지라 그래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…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돈이 최고시다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 </a:t>
            </a:r>
            <a:endParaRPr lang="en-US" altLang="ko-KR" sz="1300" dirty="0" smtClean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endParaRPr lang="ko-KR" altLang="en-US" sz="13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 dirty="0"/>
          </a:p>
        </p:txBody>
      </p:sp>
      <p:sp>
        <p:nvSpPr>
          <p:cNvPr id="23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price</a:t>
            </a:r>
          </a:p>
          <a:p>
            <a:r>
              <a:rPr lang="en-US" sz="1050" dirty="0" smtClean="0"/>
              <a:t>FROM MOVIEINFO_CUSTOMER</a:t>
            </a:r>
          </a:p>
          <a:p>
            <a:r>
              <a:rPr lang="en-US" sz="1050" dirty="0" smtClean="0"/>
              <a:t>ORDER BY PRICE ASC</a:t>
            </a:r>
            <a:r>
              <a:rPr lang="en-US" sz="1050" dirty="0" smtClean="0"/>
              <a:t>;</a:t>
            </a:r>
            <a:endParaRPr lang="en-US" sz="1050" dirty="0" smtClean="0"/>
          </a:p>
        </p:txBody>
      </p:sp>
      <p:pic>
        <p:nvPicPr>
          <p:cNvPr id="107528" name="Picture 8" descr="https://lh3.googleusercontent.com/gf3t-HEANnHt0hiD4_gizLxjFzOIRz6QXyZkacJ12ihp6ZAQwVcV6lV31nMU85VWS0mSj2cXjQtoWp7li0WeosCysxRhz0dkBaO5RM4j8DUZx9VtBFpjkMIBNRqJn6ys08A8Vw4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4518" y="3194192"/>
            <a:ext cx="5833341" cy="8600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32261"/>
            <a:ext cx="9467850" cy="751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0" y="-260813"/>
            <a:ext cx="9576262" cy="6578485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2C3B119-B2B7-42C2-AB55-1E91017C17AA}"/>
              </a:ext>
            </a:extLst>
          </p:cNvPr>
          <p:cNvSpPr/>
          <p:nvPr/>
        </p:nvSpPr>
        <p:spPr>
          <a:xfrm>
            <a:off x="2466585" y="1678618"/>
            <a:ext cx="4210831" cy="1076481"/>
          </a:xfrm>
          <a:prstGeom prst="roundRect">
            <a:avLst/>
          </a:prstGeom>
          <a:solidFill>
            <a:srgbClr val="FFFF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</a:t>
            </a: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예매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4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4C50547-20F3-4119-9B27-D042CA956771}"/>
              </a:ext>
            </a:extLst>
          </p:cNvPr>
          <p:cNvSpPr/>
          <p:nvPr/>
        </p:nvSpPr>
        <p:spPr>
          <a:xfrm>
            <a:off x="26100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F4CF58C-AB41-48A4-93B8-343E0BEE595B}"/>
              </a:ext>
            </a:extLst>
          </p:cNvPr>
          <p:cNvSpPr/>
          <p:nvPr/>
        </p:nvSpPr>
        <p:spPr>
          <a:xfrm>
            <a:off x="286379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ED52FFF7-AFE4-41CD-ACB6-48A859923D52}"/>
              </a:ext>
            </a:extLst>
          </p:cNvPr>
          <p:cNvSpPr/>
          <p:nvPr/>
        </p:nvSpPr>
        <p:spPr>
          <a:xfrm>
            <a:off x="31129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4833BB69-1C21-4636-94AF-998F6E8BA58A}"/>
              </a:ext>
            </a:extLst>
          </p:cNvPr>
          <p:cNvSpPr/>
          <p:nvPr/>
        </p:nvSpPr>
        <p:spPr>
          <a:xfrm>
            <a:off x="336442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8C3BF55-63EC-4E18-8636-B0BED69306E3}"/>
              </a:ext>
            </a:extLst>
          </p:cNvPr>
          <p:cNvSpPr/>
          <p:nvPr/>
        </p:nvSpPr>
        <p:spPr>
          <a:xfrm>
            <a:off x="361588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6A6513D4-7CC3-4CBC-A601-6C02B0ED3CC7}"/>
              </a:ext>
            </a:extLst>
          </p:cNvPr>
          <p:cNvSpPr/>
          <p:nvPr/>
        </p:nvSpPr>
        <p:spPr>
          <a:xfrm>
            <a:off x="38673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89DBB15-BEEC-49A9-B5AA-9FBA4EC75A46}"/>
              </a:ext>
            </a:extLst>
          </p:cNvPr>
          <p:cNvSpPr/>
          <p:nvPr/>
        </p:nvSpPr>
        <p:spPr>
          <a:xfrm>
            <a:off x="411880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3702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462401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4877769" y="3149600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5131521" y="3149600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52;p19"/>
          <p:cNvSpPr txBox="1">
            <a:spLocks noGrp="1"/>
          </p:cNvSpPr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Loading…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7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간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확인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블레어윗치프로젝트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예매하기 위해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THEATERALL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에서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블레어윗치프로젝트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영화상영시간을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오후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3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시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30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분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 dirty="0"/>
          </a:p>
        </p:txBody>
      </p:sp>
      <p:sp>
        <p:nvSpPr>
          <p:cNvPr id="23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786703" y="1606651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</a:t>
            </a:r>
            <a:r>
              <a:rPr lang="en-US" sz="1050" dirty="0" err="1" smtClean="0"/>
              <a:t>running_time</a:t>
            </a: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>	FROM </a:t>
            </a:r>
            <a:r>
              <a:rPr lang="en-US" sz="1050" dirty="0" smtClean="0"/>
              <a:t>THEATERALL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=’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윗치</a:t>
            </a:r>
            <a:r>
              <a:rPr lang="ko-KR" altLang="en-US" sz="1050" dirty="0" smtClean="0"/>
              <a:t> 프로젝트 </a:t>
            </a:r>
            <a:r>
              <a:rPr lang="en-US" altLang="ko-KR" sz="1050" dirty="0" smtClean="0"/>
              <a:t>2</a:t>
            </a:r>
            <a:r>
              <a:rPr lang="en-US" altLang="ko-KR" sz="1050" dirty="0" smtClean="0"/>
              <a:t>’;</a:t>
            </a:r>
          </a:p>
          <a:p>
            <a:pPr>
              <a:buNone/>
            </a:pPr>
            <a:r>
              <a:rPr lang="en-US" altLang="ko-KR" sz="1050" dirty="0" smtClean="0"/>
              <a:t>Or</a:t>
            </a:r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</a:t>
            </a:r>
            <a:r>
              <a:rPr lang="en-US" sz="1050" dirty="0" err="1" smtClean="0"/>
              <a:t>running_time</a:t>
            </a: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FROM THEATERALL</a:t>
            </a:r>
            <a:br>
              <a:rPr lang="en-US" sz="1050" dirty="0" smtClean="0"/>
            </a:br>
            <a:r>
              <a:rPr lang="en-US" sz="1050" dirty="0" smtClean="0"/>
              <a:t>WHERE </a:t>
            </a:r>
            <a:r>
              <a:rPr lang="en-US" sz="1050" dirty="0" smtClean="0"/>
              <a:t>theater = ‘3</a:t>
            </a:r>
            <a:r>
              <a:rPr lang="ko-KR" altLang="en-US" sz="1050" dirty="0" smtClean="0"/>
              <a:t>관’</a:t>
            </a:r>
            <a:r>
              <a:rPr lang="en-US" altLang="ko-KR" sz="1050" dirty="0" smtClean="0"/>
              <a:t>;</a:t>
            </a:r>
            <a:endParaRPr lang="ko-KR" altLang="en-US" sz="1050" dirty="0" smtClean="0"/>
          </a:p>
          <a:p>
            <a:pPr>
              <a:buNone/>
            </a:pPr>
            <a:r>
              <a:rPr lang="ko-KR" altLang="en-US" sz="1050" dirty="0" smtClean="0"/>
              <a:t/>
            </a:r>
            <a:br>
              <a:rPr lang="ko-KR" altLang="en-US" sz="1050" dirty="0" smtClean="0"/>
            </a:br>
            <a:endParaRPr lang="ko-KR" altLang="en-US" sz="1050" dirty="0" smtClean="0"/>
          </a:p>
          <a:p>
            <a:endParaRPr lang="en-US" sz="1050" dirty="0" smtClean="0"/>
          </a:p>
        </p:txBody>
      </p:sp>
      <p:pic>
        <p:nvPicPr>
          <p:cNvPr id="109570" name="Picture 2" descr="https://lh4.googleusercontent.com/VLGe6CRuUlZEEVUln9OhNlXVDnjR1fTbdmRPNRUilErCdLtYgQNX5D3qLyhyolwZNGTb-H6sYd71JrCcQQH6kvjqTzopnbWmwXDyJ2472ouMewkmh_dd9dCzY3J8kX3nbJAubhuk"/>
          <p:cNvPicPr>
            <a:picLocks noChangeAspect="1" noChangeArrowheads="1"/>
          </p:cNvPicPr>
          <p:nvPr/>
        </p:nvPicPr>
        <p:blipFill>
          <a:blip r:embed="rId6"/>
          <a:srcRect l="223" t="50690" r="69172" b="956"/>
          <a:stretch>
            <a:fillRect/>
          </a:stretch>
        </p:blipFill>
        <p:spPr bwMode="auto">
          <a:xfrm>
            <a:off x="2717800" y="3054350"/>
            <a:ext cx="4502150" cy="946150"/>
          </a:xfrm>
          <a:prstGeom prst="rect">
            <a:avLst/>
          </a:prstGeom>
          <a:noFill/>
        </p:spPr>
      </p:pic>
      <p:pic>
        <p:nvPicPr>
          <p:cNvPr id="19" name="Picture 4" descr="https://lh4.googleusercontent.com/VLGe6CRuUlZEEVUln9OhNlXVDnjR1fTbdmRPNRUilErCdLtYgQNX5D3qLyhyolwZNGTb-H6sYd71JrCcQQH6kvjqTzopnbWmwXDyJ2472ouMewkmh_dd9dCzY3J8kX3nbJAubhuk"/>
          <p:cNvPicPr>
            <a:picLocks noChangeAspect="1" noChangeArrowheads="1"/>
          </p:cNvPicPr>
          <p:nvPr/>
        </p:nvPicPr>
        <p:blipFill>
          <a:blip r:embed="rId6"/>
          <a:srcRect l="73982" t="49667" r="9831" b="1909"/>
          <a:stretch>
            <a:fillRect/>
          </a:stretch>
        </p:blipFill>
        <p:spPr bwMode="auto">
          <a:xfrm>
            <a:off x="6015628" y="3060916"/>
            <a:ext cx="2381158" cy="947510"/>
          </a:xfrm>
          <a:prstGeom prst="rect">
            <a:avLst/>
          </a:prstGeom>
          <a:noFill/>
        </p:spPr>
      </p:pic>
      <p:pic>
        <p:nvPicPr>
          <p:cNvPr id="20" name="Picture 4" descr="https://lh4.googleusercontent.com/VLGe6CRuUlZEEVUln9OhNlXVDnjR1fTbdmRPNRUilErCdLtYgQNX5D3qLyhyolwZNGTb-H6sYd71JrCcQQH6kvjqTzopnbWmwXDyJ2472ouMewkmh_dd9dCzY3J8kX3nbJAubhuk"/>
          <p:cNvPicPr>
            <a:picLocks noChangeAspect="1" noChangeArrowheads="1"/>
          </p:cNvPicPr>
          <p:nvPr/>
        </p:nvPicPr>
        <p:blipFill>
          <a:blip r:embed="rId6"/>
          <a:srcRect l="73982" t="52041" r="10058" b="-820"/>
          <a:stretch>
            <a:fillRect/>
          </a:stretch>
        </p:blipFill>
        <p:spPr bwMode="auto">
          <a:xfrm>
            <a:off x="6042001" y="3081326"/>
            <a:ext cx="2347786" cy="9544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좌석 확인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동등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join</a:t>
            </a:r>
            <a:r>
              <a:rPr lang="en-US" altLang="ko-KR" sz="2400" dirty="0" smtClean="0">
                <a:solidFill>
                  <a:schemeClr val="accent5"/>
                </a:solidFill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벌써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좌석이 꽤 차 있다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 dirty="0"/>
          </a:p>
        </p:txBody>
      </p:sp>
      <p:sp>
        <p:nvSpPr>
          <p:cNvPr id="23" name="Google Shape;164;p21"/>
          <p:cNvSpPr txBox="1">
            <a:spLocks noGrp="1"/>
          </p:cNvSpPr>
          <p:nvPr>
            <p:ph type="body" idx="2"/>
          </p:nvPr>
        </p:nvSpPr>
        <p:spPr>
          <a:xfrm>
            <a:off x="2672403" y="1762515"/>
            <a:ext cx="5727291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00" dirty="0" smtClean="0"/>
              <a:t>SELECT count(</a:t>
            </a:r>
            <a:r>
              <a:rPr lang="en-US" sz="600" dirty="0" err="1" smtClean="0"/>
              <a:t>isseat</a:t>
            </a:r>
            <a:r>
              <a:rPr lang="en-US" sz="600" dirty="0" smtClean="0"/>
              <a:t>) AS </a:t>
            </a:r>
            <a:r>
              <a:rPr lang="ko-KR" altLang="en-US" sz="600" dirty="0" err="1" smtClean="0"/>
              <a:t>예매된좌석수</a:t>
            </a:r>
            <a:endParaRPr lang="ko-KR" altLang="en-US" sz="600" dirty="0" smtClean="0"/>
          </a:p>
          <a:p>
            <a:pPr>
              <a:buNone/>
            </a:pPr>
            <a:r>
              <a:rPr lang="en-US" sz="600" dirty="0" smtClean="0"/>
              <a:t>	FROM </a:t>
            </a:r>
            <a:r>
              <a:rPr lang="en-US" sz="600" dirty="0" smtClean="0"/>
              <a:t>(</a:t>
            </a:r>
          </a:p>
          <a:p>
            <a:pPr>
              <a:buNone/>
            </a:pPr>
            <a:r>
              <a:rPr lang="en-US" sz="600" dirty="0" smtClean="0"/>
              <a:t>	 </a:t>
            </a:r>
            <a:r>
              <a:rPr lang="en-US" sz="600" dirty="0" smtClean="0"/>
              <a:t>   SELECT </a:t>
            </a:r>
            <a:r>
              <a:rPr lang="en-US" sz="600" dirty="0" smtClean="0"/>
              <a:t>*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FROM </a:t>
            </a:r>
            <a:r>
              <a:rPr lang="en-US" sz="600" dirty="0" err="1" smtClean="0"/>
              <a:t>movieinfo</a:t>
            </a:r>
            <a:r>
              <a:rPr lang="en-US" sz="600" dirty="0" smtClean="0"/>
              <a:t> </a:t>
            </a:r>
            <a:r>
              <a:rPr lang="en-US" sz="600" dirty="0" err="1" smtClean="0"/>
              <a:t>i</a:t>
            </a:r>
            <a:r>
              <a:rPr lang="en-US" sz="600" dirty="0" smtClean="0"/>
              <a:t>, </a:t>
            </a:r>
            <a:r>
              <a:rPr lang="en-US" sz="600" dirty="0" err="1" smtClean="0"/>
              <a:t>blairwitch_seat</a:t>
            </a:r>
            <a:r>
              <a:rPr lang="en-US" sz="600" dirty="0" smtClean="0"/>
              <a:t> b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WHERE </a:t>
            </a:r>
            <a:r>
              <a:rPr lang="en-US" sz="600" dirty="0" err="1" smtClean="0"/>
              <a:t>isseat</a:t>
            </a:r>
            <a:r>
              <a:rPr lang="en-US" sz="600" dirty="0" smtClean="0"/>
              <a:t> = 1 AND </a:t>
            </a:r>
            <a:r>
              <a:rPr lang="en-US" sz="600" dirty="0" err="1" smtClean="0"/>
              <a:t>i.movienum</a:t>
            </a:r>
            <a:r>
              <a:rPr lang="en-US" sz="600" dirty="0" smtClean="0"/>
              <a:t> = </a:t>
            </a:r>
            <a:r>
              <a:rPr lang="en-US" sz="600" dirty="0" err="1" smtClean="0"/>
              <a:t>b.movienum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)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GROUP </a:t>
            </a:r>
            <a:r>
              <a:rPr lang="en-US" sz="600" dirty="0" smtClean="0"/>
              <a:t>BY </a:t>
            </a:r>
            <a:r>
              <a:rPr lang="en-US" sz="600" dirty="0" err="1" smtClean="0"/>
              <a:t>isseat</a:t>
            </a:r>
            <a:r>
              <a:rPr lang="en-US" sz="600" dirty="0" smtClean="0"/>
              <a:t>;</a:t>
            </a:r>
          </a:p>
          <a:p>
            <a:r>
              <a:rPr lang="en-US" sz="600" dirty="0" smtClean="0"/>
              <a:t>SELECT count(</a:t>
            </a:r>
            <a:r>
              <a:rPr lang="en-US" sz="600" dirty="0" err="1" smtClean="0"/>
              <a:t>isseat</a:t>
            </a:r>
            <a:r>
              <a:rPr lang="en-US" sz="600" dirty="0" smtClean="0"/>
              <a:t>) AS </a:t>
            </a:r>
            <a:r>
              <a:rPr lang="ko-KR" altLang="en-US" sz="600" dirty="0" err="1" smtClean="0"/>
              <a:t>예매가능한좌석수</a:t>
            </a:r>
            <a:endParaRPr lang="ko-KR" altLang="en-US" sz="600" dirty="0" smtClean="0"/>
          </a:p>
          <a:p>
            <a:pPr>
              <a:buNone/>
            </a:pPr>
            <a:r>
              <a:rPr lang="en-US" sz="600" dirty="0" smtClean="0"/>
              <a:t>	FROM </a:t>
            </a:r>
            <a:r>
              <a:rPr lang="en-US" sz="600" dirty="0" smtClean="0"/>
              <a:t>(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 SELECT *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 FROM </a:t>
            </a:r>
            <a:r>
              <a:rPr lang="en-US" sz="600" dirty="0" err="1" smtClean="0"/>
              <a:t>movieinfo</a:t>
            </a:r>
            <a:r>
              <a:rPr lang="en-US" sz="600" dirty="0" smtClean="0"/>
              <a:t> </a:t>
            </a:r>
            <a:r>
              <a:rPr lang="en-US" sz="600" dirty="0" err="1" smtClean="0"/>
              <a:t>i</a:t>
            </a:r>
            <a:r>
              <a:rPr lang="en-US" sz="600" dirty="0" smtClean="0"/>
              <a:t>, </a:t>
            </a:r>
            <a:r>
              <a:rPr lang="en-US" sz="600" dirty="0" err="1" smtClean="0"/>
              <a:t>blairwitch_seat</a:t>
            </a:r>
            <a:r>
              <a:rPr lang="en-US" sz="600" dirty="0" smtClean="0"/>
              <a:t> b</a:t>
            </a:r>
          </a:p>
          <a:p>
            <a:pPr>
              <a:buNone/>
            </a:pPr>
            <a:r>
              <a:rPr lang="en-US" sz="600" dirty="0" smtClean="0"/>
              <a:t>	</a:t>
            </a:r>
            <a:r>
              <a:rPr lang="en-US" sz="600" dirty="0" smtClean="0"/>
              <a:t>    WHERE </a:t>
            </a:r>
            <a:r>
              <a:rPr lang="en-US" sz="600" dirty="0" err="1" smtClean="0"/>
              <a:t>isseat</a:t>
            </a:r>
            <a:r>
              <a:rPr lang="en-US" sz="600" dirty="0" smtClean="0"/>
              <a:t> = 0 AND </a:t>
            </a:r>
            <a:r>
              <a:rPr lang="en-US" sz="600" dirty="0" err="1" smtClean="0"/>
              <a:t>i.movienum</a:t>
            </a:r>
            <a:r>
              <a:rPr lang="en-US" sz="600" dirty="0" smtClean="0"/>
              <a:t> = </a:t>
            </a:r>
            <a:r>
              <a:rPr lang="en-US" sz="600" dirty="0" err="1" smtClean="0"/>
              <a:t>b.movienum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)</a:t>
            </a:r>
            <a:endParaRPr lang="en-US" sz="600" dirty="0" smtClean="0"/>
          </a:p>
          <a:p>
            <a:pPr>
              <a:buNone/>
            </a:pPr>
            <a:r>
              <a:rPr lang="en-US" sz="600" dirty="0" smtClean="0"/>
              <a:t>	GROUP </a:t>
            </a:r>
            <a:r>
              <a:rPr lang="en-US" sz="600" dirty="0" smtClean="0"/>
              <a:t>BY </a:t>
            </a:r>
            <a:r>
              <a:rPr lang="en-US" sz="600" dirty="0" err="1" smtClean="0"/>
              <a:t>isseat</a:t>
            </a:r>
            <a:r>
              <a:rPr lang="en-US" sz="600" dirty="0" smtClean="0"/>
              <a:t>;</a:t>
            </a:r>
          </a:p>
          <a:p>
            <a:pPr>
              <a:buNone/>
            </a:pP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endParaRPr lang="en-US" sz="600" dirty="0" smtClean="0"/>
          </a:p>
        </p:txBody>
      </p:sp>
      <p:pic>
        <p:nvPicPr>
          <p:cNvPr id="109574" name="Picture 6" descr="https://lh4.googleusercontent.com/SJeHQBb0vjGYBF45Rkg5ru-APpbHV_LXxXmp2_G7w07COPUFdoiRXgPAoaLIqE5rs7TrtoqU5Zjyk9bkCxyCSfitLPpCbWkrLY7KbFoRMQDILk-cGMBxqTTH8pgl85i9XDivibo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3900" y="1319210"/>
            <a:ext cx="3592118" cy="27228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좌석 확인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동등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join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CUSTOMER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테이블에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위치 프로젝트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2&gt;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예매 후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2)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자신의 예매번호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1231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번을 검색해 예매상황을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3)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아 맞다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할인쿠폰을 제대로 썼는지 특별히 따로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이면 사용이 된 것이다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</a:t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 dirty="0"/>
          </a:p>
        </p:txBody>
      </p:sp>
      <p:sp>
        <p:nvSpPr>
          <p:cNvPr id="19" name="직사각형 18"/>
          <p:cNvSpPr/>
          <p:nvPr/>
        </p:nvSpPr>
        <p:spPr>
          <a:xfrm>
            <a:off x="2602548" y="1160560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0203" y="2241216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1232" y="3066255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53591" y="1352625"/>
            <a:ext cx="5795034" cy="3025500"/>
          </a:xfrm>
        </p:spPr>
        <p:txBody>
          <a:bodyPr/>
          <a:lstStyle/>
          <a:p>
            <a:r>
              <a:rPr lang="en-US" sz="1050" dirty="0" smtClean="0"/>
              <a:t>INSERT 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',3,'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위치 프로젝트 </a:t>
            </a:r>
            <a:r>
              <a:rPr lang="en-US" altLang="ko-KR" sz="1050" dirty="0" smtClean="0"/>
              <a:t>2','3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('11-27-2020','mm-dd-yyyy'),'15:30',11000,1</a:t>
            </a:r>
            <a:r>
              <a:rPr lang="en-US" sz="1050" dirty="0" smtClean="0"/>
              <a:t>);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smtClean="0"/>
              <a:t>* FROM CUSTOMER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</a:t>
            </a:r>
            <a:r>
              <a:rPr lang="en-US" sz="1050" dirty="0" smtClean="0"/>
              <a:t>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isdiscount</a:t>
            </a:r>
            <a:r>
              <a:rPr lang="en-US" sz="1050" dirty="0" smtClean="0"/>
              <a:t>  FROM CUSTOMER 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 </a:t>
            </a:r>
            <a:br>
              <a:rPr lang="en-US" sz="105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pic>
        <p:nvPicPr>
          <p:cNvPr id="113672" name="Picture 8" descr="https://lh5.googleusercontent.com/LwjYPToj_vlc8RZUBYvVxJ-QIsI8PfGWvxPCQnbDUT-9hQEdxnd0cifBWoAKysgJflldWPfi5uWA02E3sIG7hnfs4wARmxkthegm9aFewV516bp7s2_6viUxkPVYPg8vkzzloeq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24859" y="1834284"/>
            <a:ext cx="5943600" cy="447675"/>
          </a:xfrm>
          <a:prstGeom prst="rect">
            <a:avLst/>
          </a:prstGeom>
          <a:noFill/>
        </p:spPr>
      </p:pic>
      <p:pic>
        <p:nvPicPr>
          <p:cNvPr id="113676" name="Picture 12" descr="https://lh5.googleusercontent.com/D2Dl8SGexpKle8dtGMtK9SCxmCDYe5xGssiMU3m2u-XkB__XI4LSHPwCp44mJSzQutsTwAf5sochjzQ11E2Mg_X5zYMUXsS--vZBUbxCMk5qdPPRv4vvGEb3UZVUTjK1Ds_tXZk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47966" y="2777462"/>
            <a:ext cx="5943600" cy="304800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4638502" y="3524597"/>
            <a:ext cx="4006735" cy="532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678" name="Picture 14" descr="https://lh6.googleusercontent.com/bUBzq1aeMT2_gDMhVHJYLMw8qgpuEXdGjkG7uVAvnY3gQvjO2ZaVFByJLtpfN6mDSlHDw33DdnMKS-Y84LHRsz9K1iknXrSCk2OR7BlGA-2J4_ZyLDLLlAASAQkKDk5s-h-rKhW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0846" y="3529763"/>
            <a:ext cx="2090536" cy="649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6432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–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좌석 확인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#to date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#where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CUSTOMER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테이블에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&lt;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블레어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위치 프로젝트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2&gt;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를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예매 후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2)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자신의 예매번호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1231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번을 검색해 예매상황을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3)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아 맞다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할인쿠폰을 제대로 썼는지 특별히 따로 확인한다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1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이면 사용이 된 것이다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 </a:t>
            </a:r>
            <a:b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</a:b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 dirty="0"/>
          </a:p>
        </p:txBody>
      </p:sp>
      <p:sp>
        <p:nvSpPr>
          <p:cNvPr id="19" name="직사각형 18"/>
          <p:cNvSpPr/>
          <p:nvPr/>
        </p:nvSpPr>
        <p:spPr>
          <a:xfrm>
            <a:off x="2602548" y="1160560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0203" y="2241216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36535" y="3087771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53591" y="1352625"/>
            <a:ext cx="5795034" cy="3025500"/>
          </a:xfrm>
        </p:spPr>
        <p:txBody>
          <a:bodyPr/>
          <a:lstStyle/>
          <a:p>
            <a:r>
              <a:rPr lang="en-US" sz="1050" dirty="0" smtClean="0"/>
              <a:t>INSERT 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',3,'</a:t>
            </a:r>
            <a:r>
              <a:rPr lang="ko-KR" altLang="en-US" sz="1050" dirty="0" err="1" smtClean="0"/>
              <a:t>블레어</a:t>
            </a:r>
            <a:r>
              <a:rPr lang="ko-KR" altLang="en-US" sz="1050" dirty="0" smtClean="0"/>
              <a:t> 위치 프로젝트 </a:t>
            </a:r>
            <a:r>
              <a:rPr lang="en-US" altLang="ko-KR" sz="1050" dirty="0" smtClean="0"/>
              <a:t>2','3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('11-27-2020','mm-dd-yyyy'),'15:30',11000,1</a:t>
            </a:r>
            <a:r>
              <a:rPr lang="en-US" sz="1050" dirty="0" smtClean="0"/>
              <a:t>);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smtClean="0"/>
              <a:t>* FROM CUSTOMER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</a:t>
            </a:r>
            <a:r>
              <a:rPr lang="en-US" sz="1050" dirty="0" smtClean="0"/>
              <a:t>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r>
              <a:rPr lang="en-US" sz="1050" dirty="0" smtClean="0"/>
              <a:t>SELECT </a:t>
            </a:r>
            <a:r>
              <a:rPr lang="en-US" sz="1050" dirty="0" err="1" smtClean="0"/>
              <a:t>isdiscount</a:t>
            </a:r>
            <a:r>
              <a:rPr lang="en-US" sz="1050" dirty="0" smtClean="0"/>
              <a:t>  FROM CUSTOMER 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 </a:t>
            </a:r>
            <a:br>
              <a:rPr lang="en-US" sz="105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pic>
        <p:nvPicPr>
          <p:cNvPr id="113672" name="Picture 8" descr="https://lh5.googleusercontent.com/LwjYPToj_vlc8RZUBYvVxJ-QIsI8PfGWvxPCQnbDUT-9hQEdxnd0cifBWoAKysgJflldWPfi5uWA02E3sIG7hnfs4wARmxkthegm9aFewV516bp7s2_6viUxkPVYPg8vkzzloeq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24859" y="1834284"/>
            <a:ext cx="5943600" cy="447675"/>
          </a:xfrm>
          <a:prstGeom prst="rect">
            <a:avLst/>
          </a:prstGeom>
          <a:noFill/>
        </p:spPr>
      </p:pic>
      <p:pic>
        <p:nvPicPr>
          <p:cNvPr id="113676" name="Picture 12" descr="https://lh5.googleusercontent.com/D2Dl8SGexpKle8dtGMtK9SCxmCDYe5xGssiMU3m2u-XkB__XI4LSHPwCp44mJSzQutsTwAf5sochjzQ11E2Mg_X5zYMUXsS--vZBUbxCMk5qdPPRv4vvGEb3UZVUTjK1Ds_tXZk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35624" y="2777462"/>
            <a:ext cx="5855942" cy="304800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4638502" y="3524597"/>
            <a:ext cx="4006735" cy="5320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678" name="Picture 14" descr="https://lh6.googleusercontent.com/bUBzq1aeMT2_gDMhVHJYLMw8qgpuEXdGjkG7uVAvnY3gQvjO2ZaVFByJLtpfN6mDSlHDw33DdnMKS-Y84LHRsz9K1iknXrSCk2OR7BlGA-2J4_ZyLDLLlAASAQkKDk5s-h-rKhW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30846" y="3529763"/>
            <a:ext cx="2090536" cy="649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6" name="Picture 4" descr="지적 장애인 부부 속여 휴대폰 요금 폭탄 1800만원&quot; - 중앙일보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775" y="641350"/>
            <a:ext cx="4514850" cy="5238750"/>
          </a:xfrm>
          <a:prstGeom prst="rect">
            <a:avLst/>
          </a:prstGeom>
          <a:noFill/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2.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영화 예매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 dirty="0"/>
          </a:p>
        </p:txBody>
      </p:sp>
      <p:sp>
        <p:nvSpPr>
          <p:cNvPr id="19" name="직사각형 18"/>
          <p:cNvSpPr/>
          <p:nvPr/>
        </p:nvSpPr>
        <p:spPr>
          <a:xfrm>
            <a:off x="2602548" y="1160560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0203" y="2241216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1232" y="3066255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728681">
            <a:off x="4945670" y="1260928"/>
            <a:ext cx="1771394" cy="280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71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786699">
            <a:off x="5148546" y="1745240"/>
            <a:ext cx="256259" cy="273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48887" y="0"/>
            <a:ext cx="12220904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0" y="0"/>
            <a:ext cx="9341427" cy="62865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2C3B119-B2B7-42C2-AB55-1E91017C17AA}"/>
              </a:ext>
            </a:extLst>
          </p:cNvPr>
          <p:cNvSpPr/>
          <p:nvPr/>
        </p:nvSpPr>
        <p:spPr>
          <a:xfrm>
            <a:off x="2466585" y="1678618"/>
            <a:ext cx="4210831" cy="1076481"/>
          </a:xfrm>
          <a:prstGeom prst="roundRect">
            <a:avLst/>
          </a:prstGeom>
          <a:solidFill>
            <a:srgbClr val="FFFF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찾아 보기</a:t>
            </a:r>
            <a:endParaRPr lang="ko-KR" altLang="en-US" sz="24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4C50547-20F3-4119-9B27-D042CA956771}"/>
              </a:ext>
            </a:extLst>
          </p:cNvPr>
          <p:cNvSpPr/>
          <p:nvPr/>
        </p:nvSpPr>
        <p:spPr>
          <a:xfrm>
            <a:off x="26100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F4CF58C-AB41-48A4-93B8-343E0BEE595B}"/>
              </a:ext>
            </a:extLst>
          </p:cNvPr>
          <p:cNvSpPr/>
          <p:nvPr/>
        </p:nvSpPr>
        <p:spPr>
          <a:xfrm>
            <a:off x="286379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ED52FFF7-AFE4-41CD-ACB6-48A859923D52}"/>
              </a:ext>
            </a:extLst>
          </p:cNvPr>
          <p:cNvSpPr/>
          <p:nvPr/>
        </p:nvSpPr>
        <p:spPr>
          <a:xfrm>
            <a:off x="31129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4833BB69-1C21-4636-94AF-998F6E8BA58A}"/>
              </a:ext>
            </a:extLst>
          </p:cNvPr>
          <p:cNvSpPr/>
          <p:nvPr/>
        </p:nvSpPr>
        <p:spPr>
          <a:xfrm>
            <a:off x="336442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8C3BF55-63EC-4E18-8636-B0BED69306E3}"/>
              </a:ext>
            </a:extLst>
          </p:cNvPr>
          <p:cNvSpPr/>
          <p:nvPr/>
        </p:nvSpPr>
        <p:spPr>
          <a:xfrm>
            <a:off x="361588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6A6513D4-7CC3-4CBC-A601-6C02B0ED3CC7}"/>
              </a:ext>
            </a:extLst>
          </p:cNvPr>
          <p:cNvSpPr/>
          <p:nvPr/>
        </p:nvSpPr>
        <p:spPr>
          <a:xfrm>
            <a:off x="38673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89DBB15-BEEC-49A9-B5AA-9FBA4EC75A46}"/>
              </a:ext>
            </a:extLst>
          </p:cNvPr>
          <p:cNvSpPr/>
          <p:nvPr/>
        </p:nvSpPr>
        <p:spPr>
          <a:xfrm>
            <a:off x="411880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3702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462401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52;p19"/>
          <p:cNvSpPr txBox="1">
            <a:spLocks noGrp="1"/>
          </p:cNvSpPr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Loading…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0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871802" y="3152372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5125553" y="3152372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5379304" y="3152372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5633056" y="3152372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7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9099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3.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리뷰 보기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#where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“데이트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로맨틱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성공적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!”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하기 위해</a:t>
            </a:r>
          </a:p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err="1" smtClean="0">
                <a:latin typeface="휴먼모음T" pitchFamily="18" charset="-127"/>
                <a:ea typeface="휴먼모음T" pitchFamily="18" charset="-127"/>
              </a:rPr>
              <a:t>썸남에게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 예매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내역을 보내기 전에 오늘 볼 영화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1300" dirty="0" err="1" smtClean="0">
                <a:latin typeface="휴먼모음T" pitchFamily="18" charset="-127"/>
                <a:ea typeface="휴먼모음T" pitchFamily="18" charset="-127"/>
              </a:rPr>
              <a:t>movienum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=3)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에 대해 다른사람이 쓴 리뷰들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(REVIEW)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을 찾아 본다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76451" y="1527885"/>
            <a:ext cx="5795034" cy="3025500"/>
          </a:xfrm>
        </p:spPr>
        <p:txBody>
          <a:bodyPr/>
          <a:lstStyle/>
          <a:p>
            <a:r>
              <a:rPr lang="en-US" sz="1050" dirty="0" smtClean="0"/>
              <a:t>SELECT </a:t>
            </a:r>
            <a:r>
              <a:rPr lang="en-US" sz="1050" dirty="0" err="1" smtClean="0"/>
              <a:t>movienum</a:t>
            </a:r>
            <a:r>
              <a:rPr lang="en-US" sz="1050" dirty="0" smtClean="0"/>
              <a:t>,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review </a:t>
            </a:r>
          </a:p>
          <a:p>
            <a:pPr>
              <a:buNone/>
            </a:pPr>
            <a:r>
              <a:rPr lang="en-US" sz="1050" dirty="0" smtClean="0"/>
              <a:t>	FROM </a:t>
            </a:r>
            <a:r>
              <a:rPr lang="en-US" sz="1050" dirty="0" smtClean="0"/>
              <a:t>MOVIE_REVIEW</a:t>
            </a:r>
          </a:p>
          <a:p>
            <a:pPr>
              <a:buNone/>
            </a:pPr>
            <a:r>
              <a:rPr lang="en-US" sz="1050" dirty="0" smtClean="0"/>
              <a:t>	WHERE </a:t>
            </a:r>
            <a:r>
              <a:rPr lang="en-US" sz="1050" dirty="0" err="1" smtClean="0"/>
              <a:t>movienum</a:t>
            </a:r>
            <a:r>
              <a:rPr lang="en-US" sz="1050" dirty="0" smtClean="0"/>
              <a:t> = 3;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050" dirty="0" smtClean="0"/>
              <a:t> </a:t>
            </a:r>
            <a:br>
              <a:rPr lang="en-US" sz="105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pic>
        <p:nvPicPr>
          <p:cNvPr id="118786" name="Picture 2" descr="https://lh5.googleusercontent.com/rqPRvdq0bLC4t_xHcCfntqpvdheiAK3st3hpA_70G0ISopA4-ltXySKq-p1X1_LVxiKuJazQ4-TX8ysmK133hMTQo_63LTqKRCOkp2tiwqGgszAMKAJvmJu04QS1e2Jx6Gg44_bd"/>
          <p:cNvPicPr>
            <a:picLocks noChangeAspect="1" noChangeArrowheads="1"/>
          </p:cNvPicPr>
          <p:nvPr/>
        </p:nvPicPr>
        <p:blipFill>
          <a:blip r:embed="rId6"/>
          <a:srcRect l="30399" t="5535" r="40755" b="2590"/>
          <a:stretch>
            <a:fillRect/>
          </a:stretch>
        </p:blipFill>
        <p:spPr bwMode="auto">
          <a:xfrm>
            <a:off x="4720590" y="2708910"/>
            <a:ext cx="3821430" cy="1306830"/>
          </a:xfrm>
          <a:prstGeom prst="rect">
            <a:avLst/>
          </a:prstGeom>
          <a:noFill/>
        </p:spPr>
      </p:pic>
      <p:pic>
        <p:nvPicPr>
          <p:cNvPr id="23" name="Picture 2" descr="https://lh5.googleusercontent.com/rqPRvdq0bLC4t_xHcCfntqpvdheiAK3st3hpA_70G0ISopA4-ltXySKq-p1X1_LVxiKuJazQ4-TX8ysmK133hMTQo_63LTqKRCOkp2tiwqGgszAMKAJvmJu04QS1e2Jx6Gg44_bd"/>
          <p:cNvPicPr>
            <a:picLocks noChangeAspect="1" noChangeArrowheads="1"/>
          </p:cNvPicPr>
          <p:nvPr/>
        </p:nvPicPr>
        <p:blipFill>
          <a:blip r:embed="rId6"/>
          <a:srcRect t="5625" r="84249" b="-1786"/>
          <a:stretch>
            <a:fillRect/>
          </a:stretch>
        </p:blipFill>
        <p:spPr bwMode="auto">
          <a:xfrm>
            <a:off x="2679699" y="2708910"/>
            <a:ext cx="2086611" cy="1367790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>
          <a:xfrm>
            <a:off x="6393180" y="2052787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악평 일색이다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</a:rPr>
              <a:t>. 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ko-KR" alt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9099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3.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리뷰 보기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#group function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#inline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</a:t>
            </a:r>
            <a:r>
              <a:rPr lang="en-US" altLang="ko-KR" sz="2400" dirty="0" err="1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rownum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다른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영화를 예매하기 위해 다시 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MOVIEINFO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에서 가장 평균별점이 높은 영화를 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찾아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본</a:t>
            </a:r>
            <a:r>
              <a:rPr lang="ko-KR" altLang="en-US" sz="1300" dirty="0" smtClean="0">
                <a:latin typeface="휴먼모음T" pitchFamily="18" charset="-127"/>
                <a:ea typeface="휴먼모음T" pitchFamily="18" charset="-127"/>
              </a:rPr>
              <a:t>다</a:t>
            </a:r>
            <a:r>
              <a:rPr lang="en-US" altLang="ko-KR" sz="13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76451" y="1485975"/>
            <a:ext cx="5795034" cy="3025500"/>
          </a:xfrm>
        </p:spPr>
        <p:txBody>
          <a:bodyPr/>
          <a:lstStyle/>
          <a:p>
            <a:pPr>
              <a:buNone/>
            </a:pPr>
            <a:r>
              <a:rPr lang="en-US" sz="1050" dirty="0" smtClean="0"/>
              <a:t>SELECT ROWNUM,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</a:t>
            </a:r>
            <a:r>
              <a:rPr lang="ko-KR" altLang="en-US" sz="1050" dirty="0" err="1" smtClean="0"/>
              <a:t>평균별점</a:t>
            </a:r>
            <a:endParaRPr lang="ko-KR" altLang="en-US" sz="1050" dirty="0" smtClean="0"/>
          </a:p>
          <a:p>
            <a:pPr>
              <a:buNone/>
            </a:pPr>
            <a:r>
              <a:rPr lang="en-US" sz="1050" dirty="0" smtClean="0"/>
              <a:t>FROM </a:t>
            </a:r>
            <a:r>
              <a:rPr lang="en-US" sz="1050" dirty="0" smtClean="0"/>
              <a:t>(</a:t>
            </a:r>
            <a:r>
              <a:rPr lang="en-US" sz="1050" dirty="0" smtClean="0"/>
              <a:t>S</a:t>
            </a:r>
            <a:r>
              <a:rPr lang="en-US" sz="1050" dirty="0" smtClean="0"/>
              <a:t>ELECT </a:t>
            </a:r>
            <a:r>
              <a:rPr lang="en-US" sz="1050" dirty="0" err="1" smtClean="0"/>
              <a:t>moviename</a:t>
            </a:r>
            <a:r>
              <a:rPr lang="en-US" sz="1050" dirty="0" smtClean="0"/>
              <a:t>, AVG(star) AS </a:t>
            </a:r>
            <a:r>
              <a:rPr lang="ko-KR" altLang="en-US" sz="1050" dirty="0" err="1" smtClean="0"/>
              <a:t>평균별점</a:t>
            </a:r>
            <a:endParaRPr lang="ko-KR" altLang="en-US" sz="1050" dirty="0" smtClean="0"/>
          </a:p>
          <a:p>
            <a:pPr>
              <a:buNone/>
            </a:pPr>
            <a:r>
              <a:rPr lang="en-US" sz="1050" dirty="0" smtClean="0"/>
              <a:t>	FROM </a:t>
            </a:r>
            <a:r>
              <a:rPr lang="en-US" sz="1050" dirty="0" smtClean="0"/>
              <a:t>MOVIE_REVIEW</a:t>
            </a:r>
          </a:p>
          <a:p>
            <a:pPr>
              <a:buNone/>
            </a:pPr>
            <a:r>
              <a:rPr lang="en-US" sz="1050" dirty="0" smtClean="0"/>
              <a:t>	GROUP </a:t>
            </a:r>
            <a:r>
              <a:rPr lang="en-US" sz="1050" dirty="0" smtClean="0"/>
              <a:t>BY </a:t>
            </a:r>
            <a:r>
              <a:rPr lang="en-US" sz="1050" dirty="0" err="1" smtClean="0"/>
              <a:t>moviename</a:t>
            </a: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>	ORDER </a:t>
            </a:r>
            <a:r>
              <a:rPr lang="en-US" sz="1050" dirty="0" smtClean="0"/>
              <a:t>BY AVG(star) </a:t>
            </a:r>
            <a:r>
              <a:rPr lang="en-US" sz="1050" dirty="0" smtClean="0"/>
              <a:t>DESC)</a:t>
            </a: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>WHERE </a:t>
            </a:r>
            <a:r>
              <a:rPr lang="en-US" sz="1050" dirty="0" smtClean="0"/>
              <a:t>ROWNUM &lt; 2;</a:t>
            </a:r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pic>
        <p:nvPicPr>
          <p:cNvPr id="124930" name="Picture 2" descr="https://lh3.googleusercontent.com/bGI1cqgZJNLvtevROKIzG8qITmM_jfd-sbccVCI5HtubVctNQZYh2TgnSeVdofFwMl5NhU3sEntg-kpmqhWDgjv5E6dPvrwDxs8k_eAqBN5sNYcx6PvIbyH_V4Ff0d5H_YdUXhe5"/>
          <p:cNvPicPr>
            <a:picLocks noChangeAspect="1" noChangeArrowheads="1"/>
          </p:cNvPicPr>
          <p:nvPr/>
        </p:nvPicPr>
        <p:blipFill>
          <a:blip r:embed="rId6"/>
          <a:srcRect t="66844" r="672"/>
          <a:stretch>
            <a:fillRect/>
          </a:stretch>
        </p:blipFill>
        <p:spPr bwMode="auto">
          <a:xfrm>
            <a:off x="2530363" y="3216536"/>
            <a:ext cx="5903632" cy="798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공포영화 원래 잘보는데” 10대들이 '암전' 본 반응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2697"/>
            <a:ext cx="9554616" cy="4790803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419504"/>
            <a:ext cx="9154920" cy="723995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빨리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사귀려면 공포영화가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국룰이지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!!! 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귀신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나올 때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아아악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소리지르면서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니가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먼저 손 꼭 잡아버려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~ 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0" y="475013"/>
            <a:ext cx="3714750" cy="38372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연애마스터 민재의 조언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0" y="4071079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latin typeface="배달의민족 주아" pitchFamily="18" charset="-127"/>
                <a:ea typeface="배달의민족 주아" pitchFamily="18" charset="-127"/>
              </a:rPr>
              <a:t>민 재</a:t>
            </a:r>
            <a:endParaRPr lang="ko-KR" altLang="en-US" sz="15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6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1" name="그림 20" descr="제목 없음-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55" y="1974273"/>
            <a:ext cx="1415605" cy="211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27623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32261"/>
            <a:ext cx="9467850" cy="751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0" y="0"/>
            <a:ext cx="9341427" cy="628650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2C3B119-B2B7-42C2-AB55-1E91017C17AA}"/>
              </a:ext>
            </a:extLst>
          </p:cNvPr>
          <p:cNvSpPr/>
          <p:nvPr/>
        </p:nvSpPr>
        <p:spPr>
          <a:xfrm>
            <a:off x="2466585" y="1678618"/>
            <a:ext cx="4210831" cy="1076481"/>
          </a:xfrm>
          <a:prstGeom prst="roundRect">
            <a:avLst/>
          </a:prstGeom>
          <a:solidFill>
            <a:srgbClr val="FFFF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예매 취소 및 변</a:t>
            </a:r>
            <a:r>
              <a:rPr lang="ko-KR" altLang="en-US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경</a:t>
            </a:r>
            <a:endParaRPr lang="ko-KR" altLang="en-US" sz="24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4C50547-20F3-4119-9B27-D042CA956771}"/>
              </a:ext>
            </a:extLst>
          </p:cNvPr>
          <p:cNvSpPr/>
          <p:nvPr/>
        </p:nvSpPr>
        <p:spPr>
          <a:xfrm>
            <a:off x="26100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F4CF58C-AB41-48A4-93B8-343E0BEE595B}"/>
              </a:ext>
            </a:extLst>
          </p:cNvPr>
          <p:cNvSpPr/>
          <p:nvPr/>
        </p:nvSpPr>
        <p:spPr>
          <a:xfrm>
            <a:off x="286379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ED52FFF7-AFE4-41CD-ACB6-48A859923D52}"/>
              </a:ext>
            </a:extLst>
          </p:cNvPr>
          <p:cNvSpPr/>
          <p:nvPr/>
        </p:nvSpPr>
        <p:spPr>
          <a:xfrm>
            <a:off x="31129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4833BB69-1C21-4636-94AF-998F6E8BA58A}"/>
              </a:ext>
            </a:extLst>
          </p:cNvPr>
          <p:cNvSpPr/>
          <p:nvPr/>
        </p:nvSpPr>
        <p:spPr>
          <a:xfrm>
            <a:off x="336442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8C3BF55-63EC-4E18-8636-B0BED69306E3}"/>
              </a:ext>
            </a:extLst>
          </p:cNvPr>
          <p:cNvSpPr/>
          <p:nvPr/>
        </p:nvSpPr>
        <p:spPr>
          <a:xfrm>
            <a:off x="361588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6A6513D4-7CC3-4CBC-A601-6C02B0ED3CC7}"/>
              </a:ext>
            </a:extLst>
          </p:cNvPr>
          <p:cNvSpPr/>
          <p:nvPr/>
        </p:nvSpPr>
        <p:spPr>
          <a:xfrm>
            <a:off x="38673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89DBB15-BEEC-49A9-B5AA-9FBA4EC75A46}"/>
              </a:ext>
            </a:extLst>
          </p:cNvPr>
          <p:cNvSpPr/>
          <p:nvPr/>
        </p:nvSpPr>
        <p:spPr>
          <a:xfrm>
            <a:off x="411880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3702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462401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52;p19"/>
          <p:cNvSpPr txBox="1">
            <a:spLocks noGrp="1"/>
          </p:cNvSpPr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Loading…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0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871802" y="3152372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5125553" y="3152372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5379304" y="3152372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5633056" y="3152372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5368447" y="3154165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5622198" y="3154165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5875949" y="3154165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6129701" y="3154165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7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26" grpId="0" animBg="1"/>
      <p:bldP spid="28" grpId="0" animBg="1"/>
      <p:bldP spid="34" grpId="0" animBg="1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9099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4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예매 취소 및 재예매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#delete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#insert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1)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연지는 이전에 했던 예매번호 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1231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번 영화예매를 취소한다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2)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그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후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, &lt;</a:t>
            </a:r>
            <a:r>
              <a:rPr lang="ko-KR" altLang="en-US" sz="1200" dirty="0" err="1" smtClean="0">
                <a:latin typeface="휴먼모음T" pitchFamily="18" charset="-127"/>
                <a:ea typeface="휴먼모음T" pitchFamily="18" charset="-127"/>
              </a:rPr>
              <a:t>스파이더맨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200" dirty="0" err="1" smtClean="0">
                <a:latin typeface="휴먼모음T" pitchFamily="18" charset="-127"/>
                <a:ea typeface="휴먼모음T" pitchFamily="18" charset="-127"/>
              </a:rPr>
              <a:t>뉴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200" dirty="0" err="1" smtClean="0">
                <a:latin typeface="휴먼모음T" pitchFamily="18" charset="-127"/>
                <a:ea typeface="휴먼모음T" pitchFamily="18" charset="-127"/>
              </a:rPr>
              <a:t>유니버스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&gt;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영화를 다시 예매한다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3)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혹시 모르니까 예매내역을 확인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또 확인해본다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!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76451" y="1367641"/>
            <a:ext cx="5795034" cy="3025500"/>
          </a:xfrm>
        </p:spPr>
        <p:txBody>
          <a:bodyPr/>
          <a:lstStyle/>
          <a:p>
            <a:pPr>
              <a:buNone/>
            </a:pPr>
            <a:r>
              <a:rPr lang="en-US" sz="1050" dirty="0" smtClean="0"/>
              <a:t>DELETE FROM CUSTOMER 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>INSERT </a:t>
            </a:r>
            <a:r>
              <a:rPr lang="en-US" sz="1050" dirty="0" smtClean="0"/>
              <a:t>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',2,'</a:t>
            </a:r>
            <a:r>
              <a:rPr lang="ko-KR" altLang="en-US" sz="1050" dirty="0" err="1" smtClean="0"/>
              <a:t>스파이더맨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  <a:r>
              <a:rPr lang="ko-KR" altLang="en-US" sz="1050" dirty="0" err="1" smtClean="0"/>
              <a:t>뉴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유니버스</a:t>
            </a:r>
            <a:r>
              <a:rPr lang="en-US" altLang="ko-KR" sz="1050" dirty="0" smtClean="0"/>
              <a:t>','2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('11-27-2020','mm-dd-yyyy'),'17:20',13000,1</a:t>
            </a:r>
            <a:r>
              <a:rPr lang="en-US" sz="1050" dirty="0" smtClean="0"/>
              <a:t>);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>SELECT * FROM CUSTOMER 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 fontAlgn="base">
              <a:buNone/>
            </a:pPr>
            <a:r>
              <a:rPr lang="en-US" sz="1050" dirty="0" smtClean="0"/>
              <a:t>SELECT *  FROM CUSTOMER WHERE username LIKE 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';</a:t>
            </a:r>
          </a:p>
          <a:p>
            <a:pPr fontAlgn="base">
              <a:buNone/>
            </a:pPr>
            <a:r>
              <a:rPr lang="en-US" sz="1050" dirty="0" smtClean="0"/>
              <a:t>SELECT *  FROM CUSTOMER WHERE username = 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';</a:t>
            </a:r>
          </a:p>
          <a:p>
            <a:pPr>
              <a:buNone/>
            </a:pPr>
            <a:endParaRPr lang="en-US" sz="1050" dirty="0" smtClean="0"/>
          </a:p>
          <a:p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691728" y="1688951"/>
            <a:ext cx="5935905" cy="688489"/>
            <a:chOff x="2670212" y="1861073"/>
            <a:chExt cx="5935905" cy="688489"/>
          </a:xfrm>
        </p:grpSpPr>
        <p:sp>
          <p:nvSpPr>
            <p:cNvPr id="18" name="직사각형 17"/>
            <p:cNvSpPr/>
            <p:nvPr/>
          </p:nvSpPr>
          <p:spPr>
            <a:xfrm>
              <a:off x="5292762" y="1861073"/>
              <a:ext cx="3313355" cy="6884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002" name="Picture 2" descr="https://lh6.googleusercontent.com/9WcB_HK4uKdDZRVn81zNitNng3ETYSoB6oFUC5D1m-IMVGA3u_sFc0pwMzbps2tAdDPjl9hOT3nd2yrFxtu1RoPZcXd3U4lqZBi9k3xEeSFam3o26_2FqzzegACrj8gU-bxe8raw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70212" y="1862996"/>
              <a:ext cx="2746260" cy="686566"/>
            </a:xfrm>
            <a:prstGeom prst="rect">
              <a:avLst/>
            </a:prstGeom>
            <a:noFill/>
          </p:spPr>
        </p:pic>
      </p:grpSp>
      <p:sp>
        <p:nvSpPr>
          <p:cNvPr id="19" name="직사각형 18"/>
          <p:cNvSpPr/>
          <p:nvPr/>
        </p:nvSpPr>
        <p:spPr>
          <a:xfrm>
            <a:off x="2734235" y="3709851"/>
            <a:ext cx="5882640" cy="42108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8004" name="Picture 4" descr="https://lh5.googleusercontent.com/GfCeAHdJtTsCUIOgynjjmJYwsx0iVHUyTHEHti1IfZ7vL8-Tsf6T0ZH83Ne_LllUMih7-UUR0aiFwrPAoduQVcpFQQuL2adMcmqGYTEbRIpLbmUZSIUnwdOZXMJ6CHT8zEXQZNt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84152" y="2822931"/>
            <a:ext cx="5903632" cy="293289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2516486" y="1397229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97172" y="2359552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36535" y="3087771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8008" name="Picture 8" descr="https://lh5.googleusercontent.com/aTD8pPzBBBNk7CGodGOmthRF9kgl2xE5ta5_gmz1PkSgnmZC49CSHlSaTtvtx524KSMUKnw-gc4c-NRKu2ZumqmvRshw9F_8JxciM6TBqrHQG8rupp7pRicaNHvHLl3xavuBcxYT"/>
          <p:cNvPicPr>
            <a:picLocks noChangeAspect="1" noChangeArrowheads="1"/>
          </p:cNvPicPr>
          <p:nvPr/>
        </p:nvPicPr>
        <p:blipFill>
          <a:blip r:embed="rId8"/>
          <a:srcRect t="50640" r="-937"/>
          <a:stretch>
            <a:fillRect/>
          </a:stretch>
        </p:blipFill>
        <p:spPr bwMode="auto">
          <a:xfrm>
            <a:off x="2537279" y="3690257"/>
            <a:ext cx="5999298" cy="2867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1870364" y="1090997"/>
            <a:ext cx="7273636" cy="37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4</a:t>
            </a:r>
            <a:r>
              <a:rPr lang="en-US" sz="2400" dirty="0" smtClean="0">
                <a:solidFill>
                  <a:schemeClr val="accent5"/>
                </a:solidFill>
              </a:rPr>
              <a:t>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예매 취소 및 재예매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#delete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#insert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1)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연지는 이전에 했던 예매번호 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1231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번 영화예매를 취소한다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2)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그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후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, &lt;</a:t>
            </a:r>
            <a:r>
              <a:rPr lang="ko-KR" altLang="en-US" sz="1200" dirty="0" err="1" smtClean="0">
                <a:latin typeface="휴먼모음T" pitchFamily="18" charset="-127"/>
                <a:ea typeface="휴먼모음T" pitchFamily="18" charset="-127"/>
              </a:rPr>
              <a:t>스파이더맨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ko-KR" altLang="en-US" sz="1200" dirty="0" err="1" smtClean="0">
                <a:latin typeface="휴먼모음T" pitchFamily="18" charset="-127"/>
                <a:ea typeface="휴먼모음T" pitchFamily="18" charset="-127"/>
              </a:rPr>
              <a:t>뉴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200" dirty="0" err="1" smtClean="0">
                <a:latin typeface="휴먼모음T" pitchFamily="18" charset="-127"/>
                <a:ea typeface="휴먼모음T" pitchFamily="18" charset="-127"/>
              </a:rPr>
              <a:t>유니버스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&gt;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영화를 다시 예매한다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3)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혹시 모르니까 예매내역을 확인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또 확인해본다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!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1" y="2869491"/>
            <a:ext cx="2092569" cy="1307486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082639" y="4049486"/>
            <a:ext cx="1003465" cy="14844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idx="2"/>
          </p:nvPr>
        </p:nvSpPr>
        <p:spPr>
          <a:xfrm>
            <a:off x="2776451" y="1367641"/>
            <a:ext cx="5795034" cy="3025500"/>
          </a:xfrm>
        </p:spPr>
        <p:txBody>
          <a:bodyPr/>
          <a:lstStyle/>
          <a:p>
            <a:pPr>
              <a:buNone/>
            </a:pPr>
            <a:r>
              <a:rPr lang="en-US" sz="1050" dirty="0" smtClean="0"/>
              <a:t>DELETE FROM CUSTOMER 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>INSERT </a:t>
            </a:r>
            <a:r>
              <a:rPr lang="en-US" sz="1050" dirty="0" smtClean="0"/>
              <a:t>INTO CUSTOMER VALUES(1231,'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',2,'</a:t>
            </a:r>
            <a:r>
              <a:rPr lang="ko-KR" altLang="en-US" sz="1050" dirty="0" err="1" smtClean="0"/>
              <a:t>스파이더맨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  <a:r>
              <a:rPr lang="ko-KR" altLang="en-US" sz="1050" dirty="0" err="1" smtClean="0"/>
              <a:t>뉴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유니버스</a:t>
            </a:r>
            <a:r>
              <a:rPr lang="en-US" altLang="ko-KR" sz="1050" dirty="0" smtClean="0"/>
              <a:t>','2</a:t>
            </a:r>
            <a:r>
              <a:rPr lang="ko-KR" altLang="en-US" sz="1050" dirty="0" smtClean="0"/>
              <a:t>관</a:t>
            </a:r>
            <a:r>
              <a:rPr lang="en-US" altLang="ko-KR" sz="1050" dirty="0" smtClean="0"/>
              <a:t>',</a:t>
            </a:r>
            <a:r>
              <a:rPr lang="en-US" sz="1050" dirty="0" err="1" smtClean="0"/>
              <a:t>to_date</a:t>
            </a:r>
            <a:r>
              <a:rPr lang="en-US" sz="1050" dirty="0" smtClean="0"/>
              <a:t>('11-27-2020','mm-dd-yyyy'),'17:20',13000,1</a:t>
            </a:r>
            <a:r>
              <a:rPr lang="en-US" sz="1050" dirty="0" smtClean="0"/>
              <a:t>);</a:t>
            </a:r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>SELECT * FROM CUSTOMER WHERE </a:t>
            </a:r>
            <a:r>
              <a:rPr lang="en-US" sz="1050" dirty="0" err="1" smtClean="0"/>
              <a:t>reservation_num</a:t>
            </a:r>
            <a:r>
              <a:rPr lang="en-US" sz="1050" dirty="0" smtClean="0"/>
              <a:t> = 1231;</a:t>
            </a:r>
          </a:p>
          <a:p>
            <a:pPr fontAlgn="base">
              <a:buNone/>
            </a:pPr>
            <a:r>
              <a:rPr lang="en-US" sz="1050" dirty="0" smtClean="0"/>
              <a:t>SELECT *  FROM CUSTOMER WHERE username LIKE 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';</a:t>
            </a:r>
          </a:p>
          <a:p>
            <a:pPr fontAlgn="base">
              <a:buNone/>
            </a:pPr>
            <a:r>
              <a:rPr lang="en-US" sz="1050" dirty="0" smtClean="0"/>
              <a:t>SELECT *  FROM CUSTOMER WHERE username = '</a:t>
            </a:r>
            <a:r>
              <a:rPr lang="ko-KR" altLang="en-US" sz="1050" dirty="0" smtClean="0"/>
              <a:t>김연지</a:t>
            </a:r>
            <a:r>
              <a:rPr lang="en-US" altLang="ko-KR" sz="1050" dirty="0" smtClean="0"/>
              <a:t>';</a:t>
            </a:r>
          </a:p>
          <a:p>
            <a:pPr>
              <a:buNone/>
            </a:pPr>
            <a:endParaRPr lang="en-US" sz="1050" dirty="0" smtClean="0"/>
          </a:p>
          <a:p>
            <a:endParaRPr lang="en-US" sz="1050" dirty="0" smtClean="0"/>
          </a:p>
          <a:p>
            <a:pPr>
              <a:buNone/>
            </a:pP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/>
            </a:r>
            <a:br>
              <a:rPr lang="en-US" sz="1050" dirty="0" smtClean="0"/>
            </a:br>
            <a:endParaRPr lang="ko-KR" altLang="en-US" sz="1050" dirty="0"/>
          </a:p>
        </p:txBody>
      </p:sp>
      <p:grpSp>
        <p:nvGrpSpPr>
          <p:cNvPr id="3" name="그룹 22"/>
          <p:cNvGrpSpPr/>
          <p:nvPr/>
        </p:nvGrpSpPr>
        <p:grpSpPr>
          <a:xfrm>
            <a:off x="2691728" y="1688951"/>
            <a:ext cx="5935905" cy="688489"/>
            <a:chOff x="2670212" y="1861073"/>
            <a:chExt cx="5935905" cy="688489"/>
          </a:xfrm>
        </p:grpSpPr>
        <p:sp>
          <p:nvSpPr>
            <p:cNvPr id="18" name="직사각형 17"/>
            <p:cNvSpPr/>
            <p:nvPr/>
          </p:nvSpPr>
          <p:spPr>
            <a:xfrm>
              <a:off x="5292762" y="1861073"/>
              <a:ext cx="3313355" cy="6884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002" name="Picture 2" descr="https://lh6.googleusercontent.com/9WcB_HK4uKdDZRVn81zNitNng3ETYSoB6oFUC5D1m-IMVGA3u_sFc0pwMzbps2tAdDPjl9hOT3nd2yrFxtu1RoPZcXd3U4lqZBi9k3xEeSFam3o26_2FqzzegACrj8gU-bxe8raw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70212" y="1862996"/>
              <a:ext cx="2746260" cy="686566"/>
            </a:xfrm>
            <a:prstGeom prst="rect">
              <a:avLst/>
            </a:prstGeom>
            <a:noFill/>
          </p:spPr>
        </p:pic>
      </p:grpSp>
      <p:sp>
        <p:nvSpPr>
          <p:cNvPr id="19" name="직사각형 18"/>
          <p:cNvSpPr/>
          <p:nvPr/>
        </p:nvSpPr>
        <p:spPr>
          <a:xfrm>
            <a:off x="2734235" y="3709851"/>
            <a:ext cx="5882640" cy="42108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8004" name="Picture 4" descr="https://lh5.googleusercontent.com/GfCeAHdJtTsCUIOgynjjmJYwsx0iVHUyTHEHti1IfZ7vL8-Tsf6T0ZH83Ne_LllUMih7-UUR0aiFwrPAoduQVcpFQQuL2adMcmqGYTEbRIpLbmUZSIUnwdOZXMJ6CHT8zEXQZNt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84152" y="2822931"/>
            <a:ext cx="5903632" cy="293289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2516486" y="1397229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97172" y="2359552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2)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36535" y="3087771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3)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8008" name="Picture 8" descr="https://lh5.googleusercontent.com/aTD8pPzBBBNk7CGodGOmthRF9kgl2xE5ta5_gmz1PkSgnmZC49CSHlSaTtvtx524KSMUKnw-gc4c-NRKu2ZumqmvRshw9F_8JxciM6TBqrHQG8rupp7pRicaNHvHLl3xavuBcxYT"/>
          <p:cNvPicPr>
            <a:picLocks noChangeAspect="1" noChangeArrowheads="1"/>
          </p:cNvPicPr>
          <p:nvPr/>
        </p:nvPicPr>
        <p:blipFill>
          <a:blip r:embed="rId8"/>
          <a:srcRect t="50640" r="-937"/>
          <a:stretch>
            <a:fillRect/>
          </a:stretch>
        </p:blipFill>
        <p:spPr bwMode="auto">
          <a:xfrm>
            <a:off x="2537279" y="3690257"/>
            <a:ext cx="5999298" cy="2867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History of Christmas Trees - HISTO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65581" y="-135597"/>
            <a:ext cx="10987405" cy="6180415"/>
          </a:xfrm>
          <a:prstGeom prst="rect">
            <a:avLst/>
          </a:prstGeom>
          <a:noFill/>
        </p:spPr>
      </p:pic>
      <p:grpSp>
        <p:nvGrpSpPr>
          <p:cNvPr id="39" name="그룹 26"/>
          <p:cNvGrpSpPr/>
          <p:nvPr/>
        </p:nvGrpSpPr>
        <p:grpSpPr>
          <a:xfrm>
            <a:off x="2728831" y="3370429"/>
            <a:ext cx="2506019" cy="1729384"/>
            <a:chOff x="0" y="3011995"/>
            <a:chExt cx="2092569" cy="130748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41" name="자유형 40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pic>
        <p:nvPicPr>
          <p:cNvPr id="45" name="그림 44" descr="제목 없음-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" y="3183379"/>
            <a:ext cx="1311953" cy="1960121"/>
          </a:xfrm>
          <a:prstGeom prst="rect">
            <a:avLst/>
          </a:prstGeom>
        </p:spPr>
      </p:pic>
      <p:pic>
        <p:nvPicPr>
          <p:cNvPr id="46" name="그림 45" descr="제목 없음-4.png"/>
          <p:cNvPicPr>
            <a:picLocks noChangeAspect="1"/>
          </p:cNvPicPr>
          <p:nvPr/>
        </p:nvPicPr>
        <p:blipFill>
          <a:blip r:embed="rId5"/>
          <a:srcRect r="965" b="13207"/>
          <a:stretch>
            <a:fillRect/>
          </a:stretch>
        </p:blipFill>
        <p:spPr>
          <a:xfrm flipH="1">
            <a:off x="6163414" y="3196675"/>
            <a:ext cx="1737002" cy="188639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-838200" y="-1028700"/>
            <a:ext cx="10782300" cy="7213600"/>
          </a:xfrm>
          <a:prstGeom prst="rect">
            <a:avLst/>
          </a:prstGeom>
          <a:solidFill>
            <a:schemeClr val="accent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2C3B119-B2B7-42C2-AB55-1E91017C17AA}"/>
              </a:ext>
            </a:extLst>
          </p:cNvPr>
          <p:cNvSpPr/>
          <p:nvPr/>
        </p:nvSpPr>
        <p:spPr>
          <a:xfrm>
            <a:off x="2466585" y="1678618"/>
            <a:ext cx="4210831" cy="1076481"/>
          </a:xfrm>
          <a:prstGeom prst="roundRect">
            <a:avLst/>
          </a:prstGeom>
          <a:solidFill>
            <a:srgbClr val="FFFF0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한달 후</a:t>
            </a:r>
            <a:r>
              <a:rPr lang="en-US" altLang="ko-KR" sz="18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… </a:t>
            </a:r>
            <a:endParaRPr lang="en-US" altLang="ko-KR" sz="1800" dirty="0" smtClean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2020</a:t>
            </a:r>
            <a:r>
              <a:rPr lang="ko-KR" altLang="en-US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ko-KR" altLang="en-US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크리스마스가 왔다</a:t>
            </a:r>
            <a:r>
              <a:rPr lang="en-US" altLang="ko-KR" sz="2400" dirty="0" smtClean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endParaRPr lang="ko-KR" altLang="en-US" sz="24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4C50547-20F3-4119-9B27-D042CA956771}"/>
              </a:ext>
            </a:extLst>
          </p:cNvPr>
          <p:cNvSpPr/>
          <p:nvPr/>
        </p:nvSpPr>
        <p:spPr>
          <a:xfrm>
            <a:off x="26100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6F4CF58C-AB41-48A4-93B8-343E0BEE595B}"/>
              </a:ext>
            </a:extLst>
          </p:cNvPr>
          <p:cNvSpPr/>
          <p:nvPr/>
        </p:nvSpPr>
        <p:spPr>
          <a:xfrm>
            <a:off x="286379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ED52FFF7-AFE4-41CD-ACB6-48A859923D52}"/>
              </a:ext>
            </a:extLst>
          </p:cNvPr>
          <p:cNvSpPr/>
          <p:nvPr/>
        </p:nvSpPr>
        <p:spPr>
          <a:xfrm>
            <a:off x="31129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4833BB69-1C21-4636-94AF-998F6E8BA58A}"/>
              </a:ext>
            </a:extLst>
          </p:cNvPr>
          <p:cNvSpPr/>
          <p:nvPr/>
        </p:nvSpPr>
        <p:spPr>
          <a:xfrm>
            <a:off x="336442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8C3BF55-63EC-4E18-8636-B0BED69306E3}"/>
              </a:ext>
            </a:extLst>
          </p:cNvPr>
          <p:cNvSpPr/>
          <p:nvPr/>
        </p:nvSpPr>
        <p:spPr>
          <a:xfrm>
            <a:off x="361588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6A6513D4-7CC3-4CBC-A601-6C02B0ED3CC7}"/>
              </a:ext>
            </a:extLst>
          </p:cNvPr>
          <p:cNvSpPr/>
          <p:nvPr/>
        </p:nvSpPr>
        <p:spPr>
          <a:xfrm>
            <a:off x="386734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89DBB15-BEEC-49A9-B5AA-9FBA4EC75A46}"/>
              </a:ext>
            </a:extLst>
          </p:cNvPr>
          <p:cNvSpPr/>
          <p:nvPr/>
        </p:nvSpPr>
        <p:spPr>
          <a:xfrm>
            <a:off x="411880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370267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4624018" y="3149600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52;p19"/>
          <p:cNvSpPr txBox="1">
            <a:spLocks noGrp="1"/>
          </p:cNvSpPr>
          <p:nvPr>
            <p:ph type="title"/>
          </p:nvPr>
        </p:nvSpPr>
        <p:spPr>
          <a:xfrm>
            <a:off x="3729023" y="337344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Ending…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0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4871802" y="3152372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5125553" y="3152372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23">
            <a:extLst>
              <a:ext uri="{FF2B5EF4-FFF2-40B4-BE49-F238E27FC236}">
                <a16:creationId xmlns:a16="http://schemas.microsoft.com/office/drawing/2014/main" xmlns="" id="{A91D3910-7C64-42C6-B529-473B755D6D00}"/>
              </a:ext>
            </a:extLst>
          </p:cNvPr>
          <p:cNvSpPr/>
          <p:nvPr/>
        </p:nvSpPr>
        <p:spPr>
          <a:xfrm>
            <a:off x="5379304" y="3152372"/>
            <a:ext cx="162316" cy="228600"/>
          </a:xfrm>
          <a:prstGeom prst="roundRect">
            <a:avLst/>
          </a:prstGeom>
          <a:solidFill>
            <a:srgbClr val="A2D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25">
            <a:extLst>
              <a:ext uri="{FF2B5EF4-FFF2-40B4-BE49-F238E27FC236}">
                <a16:creationId xmlns:a16="http://schemas.microsoft.com/office/drawing/2014/main" xmlns="" id="{AECDE82A-4A68-40BC-8EEA-1A54F8B50810}"/>
              </a:ext>
            </a:extLst>
          </p:cNvPr>
          <p:cNvSpPr/>
          <p:nvPr/>
        </p:nvSpPr>
        <p:spPr>
          <a:xfrm>
            <a:off x="5633056" y="3152372"/>
            <a:ext cx="162316" cy="228600"/>
          </a:xfrm>
          <a:prstGeom prst="round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5368447" y="3154165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5622198" y="3154165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5885376" y="3161081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21">
            <a:extLst>
              <a:ext uri="{FF2B5EF4-FFF2-40B4-BE49-F238E27FC236}">
                <a16:creationId xmlns:a16="http://schemas.microsoft.com/office/drawing/2014/main" xmlns="" id="{6969B7D7-CD4C-421E-AC5C-F2426BA031B1}"/>
              </a:ext>
            </a:extLst>
          </p:cNvPr>
          <p:cNvSpPr/>
          <p:nvPr/>
        </p:nvSpPr>
        <p:spPr>
          <a:xfrm>
            <a:off x="6128270" y="3162874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22">
            <a:extLst>
              <a:ext uri="{FF2B5EF4-FFF2-40B4-BE49-F238E27FC236}">
                <a16:creationId xmlns:a16="http://schemas.microsoft.com/office/drawing/2014/main" xmlns="" id="{47A8CF12-FC6B-4378-BE37-8EDDB913B425}"/>
              </a:ext>
            </a:extLst>
          </p:cNvPr>
          <p:cNvSpPr/>
          <p:nvPr/>
        </p:nvSpPr>
        <p:spPr>
          <a:xfrm>
            <a:off x="6382021" y="3162874"/>
            <a:ext cx="162316" cy="228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70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26" grpId="0" animBg="1"/>
      <p:bldP spid="28" grpId="0" animBg="1"/>
      <p:bldP spid="36" grpId="0" animBg="1"/>
      <p:bldP spid="37" grpId="0" animBg="1"/>
      <p:bldP spid="3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348673" y="1066800"/>
            <a:ext cx="8363527" cy="3111500"/>
          </a:xfrm>
          <a:prstGeom prst="roundRect">
            <a:avLst/>
          </a:prstGeom>
          <a:solidFill>
            <a:srgbClr val="5BBAFB">
              <a:alpha val="87843"/>
            </a:srgb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b"/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5.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한달 후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…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-292100" y="1447800"/>
            <a:ext cx="4203699" cy="2730500"/>
            <a:chOff x="0" y="3011995"/>
            <a:chExt cx="2092569" cy="130748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4E232B9-7F7E-47AE-9CC9-39FA1EE4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8759"/>
            <a:stretch/>
          </p:blipFill>
          <p:spPr>
            <a:xfrm>
              <a:off x="0" y="3011995"/>
              <a:ext cx="2092569" cy="1307486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rot="1369201">
              <a:off x="1119499" y="3059395"/>
              <a:ext cx="347811" cy="273465"/>
            </a:xfrm>
            <a:custGeom>
              <a:avLst/>
              <a:gdLst>
                <a:gd name="connsiteX0" fmla="*/ 0 w 347811"/>
                <a:gd name="connsiteY0" fmla="*/ 68366 h 273465"/>
                <a:gd name="connsiteX1" fmla="*/ 42729 w 347811"/>
                <a:gd name="connsiteY1" fmla="*/ 0 h 273465"/>
                <a:gd name="connsiteX2" fmla="*/ 119642 w 347811"/>
                <a:gd name="connsiteY2" fmla="*/ 8546 h 273465"/>
                <a:gd name="connsiteX3" fmla="*/ 153825 w 347811"/>
                <a:gd name="connsiteY3" fmla="*/ 51275 h 273465"/>
                <a:gd name="connsiteX4" fmla="*/ 179462 w 347811"/>
                <a:gd name="connsiteY4" fmla="*/ 76912 h 273465"/>
                <a:gd name="connsiteX5" fmla="*/ 205100 w 347811"/>
                <a:gd name="connsiteY5" fmla="*/ 128187 h 273465"/>
                <a:gd name="connsiteX6" fmla="*/ 222191 w 347811"/>
                <a:gd name="connsiteY6" fmla="*/ 179462 h 273465"/>
                <a:gd name="connsiteX7" fmla="*/ 230737 w 347811"/>
                <a:gd name="connsiteY7" fmla="*/ 205099 h 273465"/>
                <a:gd name="connsiteX8" fmla="*/ 239283 w 347811"/>
                <a:gd name="connsiteY8" fmla="*/ 230737 h 273465"/>
                <a:gd name="connsiteX9" fmla="*/ 290557 w 347811"/>
                <a:gd name="connsiteY9" fmla="*/ 264920 h 273465"/>
                <a:gd name="connsiteX10" fmla="*/ 333286 w 347811"/>
                <a:gd name="connsiteY10" fmla="*/ 273465 h 273465"/>
                <a:gd name="connsiteX11" fmla="*/ 213645 w 347811"/>
                <a:gd name="connsiteY11" fmla="*/ 264920 h 273465"/>
                <a:gd name="connsiteX12" fmla="*/ 179462 w 347811"/>
                <a:gd name="connsiteY12" fmla="*/ 222191 h 273465"/>
                <a:gd name="connsiteX13" fmla="*/ 205100 w 347811"/>
                <a:gd name="connsiteY13" fmla="*/ 196553 h 273465"/>
                <a:gd name="connsiteX14" fmla="*/ 205100 w 347811"/>
                <a:gd name="connsiteY14" fmla="*/ 196553 h 273465"/>
                <a:gd name="connsiteX15" fmla="*/ 119642 w 347811"/>
                <a:gd name="connsiteY15" fmla="*/ 213645 h 273465"/>
                <a:gd name="connsiteX16" fmla="*/ 85458 w 347811"/>
                <a:gd name="connsiteY16" fmla="*/ 85458 h 273465"/>
                <a:gd name="connsiteX17" fmla="*/ 0 w 347811"/>
                <a:gd name="connsiteY17" fmla="*/ 68366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811" h="273465">
                  <a:moveTo>
                    <a:pt x="0" y="68366"/>
                  </a:moveTo>
                  <a:cubicBezTo>
                    <a:pt x="20340" y="7348"/>
                    <a:pt x="2102" y="27086"/>
                    <a:pt x="42729" y="0"/>
                  </a:cubicBezTo>
                  <a:cubicBezTo>
                    <a:pt x="68367" y="2849"/>
                    <a:pt x="94617" y="2290"/>
                    <a:pt x="119642" y="8546"/>
                  </a:cubicBezTo>
                  <a:cubicBezTo>
                    <a:pt x="157866" y="18102"/>
                    <a:pt x="137565" y="26885"/>
                    <a:pt x="153825" y="51275"/>
                  </a:cubicBezTo>
                  <a:cubicBezTo>
                    <a:pt x="160529" y="61331"/>
                    <a:pt x="170916" y="68366"/>
                    <a:pt x="179462" y="76912"/>
                  </a:cubicBezTo>
                  <a:cubicBezTo>
                    <a:pt x="210632" y="170421"/>
                    <a:pt x="160920" y="28781"/>
                    <a:pt x="205100" y="128187"/>
                  </a:cubicBezTo>
                  <a:cubicBezTo>
                    <a:pt x="212417" y="144650"/>
                    <a:pt x="216494" y="162370"/>
                    <a:pt x="222191" y="179462"/>
                  </a:cubicBezTo>
                  <a:lnTo>
                    <a:pt x="230737" y="205099"/>
                  </a:lnTo>
                  <a:cubicBezTo>
                    <a:pt x="233586" y="213645"/>
                    <a:pt x="232913" y="224367"/>
                    <a:pt x="239283" y="230737"/>
                  </a:cubicBezTo>
                  <a:cubicBezTo>
                    <a:pt x="265757" y="257211"/>
                    <a:pt x="257578" y="256676"/>
                    <a:pt x="290557" y="264920"/>
                  </a:cubicBezTo>
                  <a:cubicBezTo>
                    <a:pt x="304648" y="268443"/>
                    <a:pt x="347811" y="273465"/>
                    <a:pt x="333286" y="273465"/>
                  </a:cubicBezTo>
                  <a:cubicBezTo>
                    <a:pt x="293304" y="273465"/>
                    <a:pt x="253525" y="267768"/>
                    <a:pt x="213645" y="264920"/>
                  </a:cubicBezTo>
                  <a:cubicBezTo>
                    <a:pt x="202517" y="257501"/>
                    <a:pt x="171957" y="244705"/>
                    <a:pt x="179462" y="222191"/>
                  </a:cubicBezTo>
                  <a:cubicBezTo>
                    <a:pt x="183284" y="210725"/>
                    <a:pt x="205100" y="196553"/>
                    <a:pt x="205100" y="196553"/>
                  </a:cubicBezTo>
                  <a:lnTo>
                    <a:pt x="205100" y="196553"/>
                  </a:lnTo>
                  <a:cubicBezTo>
                    <a:pt x="116913" y="223010"/>
                    <a:pt x="119642" y="251931"/>
                    <a:pt x="119642" y="213645"/>
                  </a:cubicBezTo>
                  <a:lnTo>
                    <a:pt x="85458" y="85458"/>
                  </a:lnTo>
                  <a:lnTo>
                    <a:pt x="0" y="68366"/>
                  </a:lnTo>
                  <a:close/>
                </a:path>
              </a:pathLst>
            </a:custGeom>
            <a:solidFill>
              <a:schemeClr val="bg2">
                <a:lumMod val="90000"/>
                <a:lumOff val="1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a:endParaRPr>
            </a:p>
          </p:txBody>
        </p:sp>
      </p:grp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연지는 외롭지 않다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연지의 </a:t>
            </a:r>
            <a:r>
              <a:rPr lang="ko-KR" altLang="en-US" sz="1200" dirty="0" err="1" smtClean="0">
                <a:latin typeface="휴먼모음T" pitchFamily="18" charset="-127"/>
                <a:ea typeface="휴먼모음T" pitchFamily="18" charset="-127"/>
              </a:rPr>
              <a:t>썸남은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 애니메이션 </a:t>
            </a:r>
            <a:r>
              <a:rPr lang="ko-KR" altLang="en-US" sz="1200" dirty="0" err="1" smtClean="0">
                <a:latin typeface="휴먼모음T" pitchFamily="18" charset="-127"/>
                <a:ea typeface="휴먼모음T" pitchFamily="18" charset="-127"/>
              </a:rPr>
              <a:t>덕후였고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200" dirty="0" err="1" smtClean="0">
                <a:latin typeface="휴먼모음T" pitchFamily="18" charset="-127"/>
                <a:ea typeface="휴먼모음T" pitchFamily="18" charset="-127"/>
              </a:rPr>
              <a:t>심사숙고한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 영화는 딱 그 남자의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취향이었기 때문이다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연지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" dirty="0"/>
          </a:p>
        </p:txBody>
      </p:sp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5"/>
          <a:srcRect l="7381" t="8108"/>
          <a:stretch>
            <a:fillRect/>
          </a:stretch>
        </p:blipFill>
        <p:spPr bwMode="auto">
          <a:xfrm>
            <a:off x="3390900" y="1130300"/>
            <a:ext cx="4940300" cy="303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100" name="Picture 4" descr="Heart symbol - Wikipedi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83000" y="2133600"/>
            <a:ext cx="1397000" cy="1397000"/>
          </a:xfrm>
          <a:prstGeom prst="rect">
            <a:avLst/>
          </a:prstGeom>
          <a:noFill/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348673" y="1066800"/>
            <a:ext cx="8363527" cy="3111500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b"/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5.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한달 후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…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종욱도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외롭지 않다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연지는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쿠폰은 쓰지 않았지만 새끼를 쳤기 때문이다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종욱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" dirty="0"/>
          </a:p>
        </p:txBody>
      </p:sp>
      <p:pic>
        <p:nvPicPr>
          <p:cNvPr id="15" name="그림 14" descr="제목 없음-4.png"/>
          <p:cNvPicPr>
            <a:picLocks noChangeAspect="1"/>
          </p:cNvPicPr>
          <p:nvPr/>
        </p:nvPicPr>
        <p:blipFill>
          <a:blip r:embed="rId4"/>
          <a:srcRect r="965" b="13207"/>
          <a:stretch>
            <a:fillRect/>
          </a:stretch>
        </p:blipFill>
        <p:spPr>
          <a:xfrm>
            <a:off x="1981200" y="1643953"/>
            <a:ext cx="2293001" cy="2566825"/>
          </a:xfrm>
          <a:prstGeom prst="rect">
            <a:avLst/>
          </a:prstGeom>
        </p:spPr>
      </p:pic>
      <p:pic>
        <p:nvPicPr>
          <p:cNvPr id="18" name="그림 17" descr="1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142" y="1587500"/>
            <a:ext cx="1837366" cy="2603500"/>
          </a:xfrm>
          <a:prstGeom prst="rect">
            <a:avLst/>
          </a:prstGeom>
        </p:spPr>
      </p:pic>
      <p:pic>
        <p:nvPicPr>
          <p:cNvPr id="19" name="Picture 4" descr="Heart symbol - Wikipedi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92600" y="2324100"/>
            <a:ext cx="1397000" cy="139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73742" y="485490"/>
            <a:ext cx="9236451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accent5"/>
                </a:solidFill>
              </a:rPr>
              <a:t>5. </a:t>
            </a: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한달 후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…</a:t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dirty="0" smtClean="0">
                <a:solidFill>
                  <a:schemeClr val="accent5"/>
                </a:solidFill>
                <a:latin typeface="휴먼모음T" pitchFamily="18" charset="-127"/>
                <a:ea typeface="휴먼모음T" pitchFamily="18" charset="-127"/>
              </a:rPr>
            </a:br>
            <a:endParaRPr sz="2400">
              <a:solidFill>
                <a:schemeClr val="accent5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0" y="4559012"/>
            <a:ext cx="9154920" cy="584488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민재는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원래 외롭지 않다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플레이데이터 최고의 연애마스터이기 </a:t>
            </a: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때문이다</a:t>
            </a:r>
            <a:r>
              <a:rPr lang="en-US" altLang="ko-KR" sz="12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en-US" altLang="ko-KR" sz="13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-19085" y="4176403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민재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" dirty="0"/>
          </a:p>
        </p:txBody>
      </p:sp>
      <p:pic>
        <p:nvPicPr>
          <p:cNvPr id="13" name="그림 12" descr="제목 없음-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24" y="2260599"/>
            <a:ext cx="1293666" cy="1932799"/>
          </a:xfrm>
          <a:prstGeom prst="rect">
            <a:avLst/>
          </a:prstGeom>
        </p:spPr>
      </p:pic>
      <p:pic>
        <p:nvPicPr>
          <p:cNvPr id="135178" name="Picture 10" descr="How to Spread Love as a Caregiver This Valentine's Day | IPR Healthcare"/>
          <p:cNvPicPr>
            <a:picLocks noChangeAspect="1" noChangeArrowheads="1"/>
          </p:cNvPicPr>
          <p:nvPr/>
        </p:nvPicPr>
        <p:blipFill>
          <a:blip r:embed="rId5"/>
          <a:srcRect l="5906" t="17235"/>
          <a:stretch>
            <a:fillRect/>
          </a:stretch>
        </p:blipFill>
        <p:spPr bwMode="auto">
          <a:xfrm>
            <a:off x="4165600" y="2016682"/>
            <a:ext cx="4356101" cy="2155267"/>
          </a:xfrm>
          <a:prstGeom prst="rect">
            <a:avLst/>
          </a:prstGeom>
          <a:noFill/>
        </p:spPr>
      </p:pic>
      <p:sp>
        <p:nvSpPr>
          <p:cNvPr id="33" name="사각형: 둥근 모서리 22">
            <a:extLst>
              <a:ext uri="{FF2B5EF4-FFF2-40B4-BE49-F238E27FC236}">
                <a16:creationId xmlns:a16="http://schemas.microsoft.com/office/drawing/2014/main" xmlns="" id="{83068F84-5BFA-4B75-A0A9-0EAC392065A9}"/>
              </a:ext>
            </a:extLst>
          </p:cNvPr>
          <p:cNvSpPr/>
          <p:nvPr/>
        </p:nvSpPr>
        <p:spPr>
          <a:xfrm>
            <a:off x="348673" y="1066800"/>
            <a:ext cx="8363527" cy="3111500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fontAlgn="b"/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3" name="그림 42" descr="HEARD BUNC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67279" flipH="1">
            <a:off x="2550998" y="385692"/>
            <a:ext cx="2061437" cy="3201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 l="7381" t="8108"/>
          <a:stretch>
            <a:fillRect/>
          </a:stretch>
        </p:blipFill>
        <p:spPr bwMode="auto">
          <a:xfrm>
            <a:off x="0" y="-1"/>
            <a:ext cx="9144000" cy="561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10" name="Picture 6" descr="CJ CGV [모바일형] 2D 영화관람권 (1인) :: 다나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34929" y="0"/>
            <a:ext cx="4912879" cy="4912879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F10D61C-66AA-451B-8B32-238891413C81}"/>
              </a:ext>
            </a:extLst>
          </p:cNvPr>
          <p:cNvSpPr/>
          <p:nvPr/>
        </p:nvSpPr>
        <p:spPr>
          <a:xfrm>
            <a:off x="-10920" y="4419504"/>
            <a:ext cx="9154920" cy="723995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어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!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나 얼마전에 개봉한 영화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블레어윗치인가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그거 할인쿠폰 있는데 너 줄까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?</a:t>
            </a:r>
          </a:p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	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잘 되면 새끼 쳐라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~~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파이팅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!!!</a:t>
            </a:r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1D22BADB-88AC-46AA-9CD9-0ED6E6363C4A}"/>
              </a:ext>
            </a:extLst>
          </p:cNvPr>
          <p:cNvSpPr/>
          <p:nvPr/>
        </p:nvSpPr>
        <p:spPr>
          <a:xfrm>
            <a:off x="0" y="475013"/>
            <a:ext cx="3714750" cy="383721"/>
          </a:xfrm>
          <a:prstGeom prst="round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연애 조력자 종욱의 조언</a:t>
            </a:r>
            <a:endParaRPr lang="ko-KR" altLang="en-US" sz="15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xmlns="" id="{D56BC243-B96A-4D33-BE64-A055CDFE8912}"/>
              </a:ext>
            </a:extLst>
          </p:cNvPr>
          <p:cNvSpPr/>
          <p:nvPr/>
        </p:nvSpPr>
        <p:spPr>
          <a:xfrm>
            <a:off x="0" y="4071079"/>
            <a:ext cx="2351315" cy="383721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500" dirty="0" smtClean="0">
                <a:latin typeface="배달의민족 주아" pitchFamily="18" charset="-127"/>
                <a:ea typeface="배달의민족 주아" pitchFamily="18" charset="-127"/>
              </a:rPr>
              <a:t>종욱</a:t>
            </a:r>
            <a:endParaRPr lang="ko-KR" altLang="en-US" sz="15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6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0" name="그림 19" descr="제목 없음-4.png"/>
          <p:cNvPicPr>
            <a:picLocks noChangeAspect="1"/>
          </p:cNvPicPr>
          <p:nvPr/>
        </p:nvPicPr>
        <p:blipFill>
          <a:blip r:embed="rId5"/>
          <a:srcRect r="965" b="13207"/>
          <a:stretch>
            <a:fillRect/>
          </a:stretch>
        </p:blipFill>
        <p:spPr>
          <a:xfrm>
            <a:off x="288348" y="2161307"/>
            <a:ext cx="1935307" cy="19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27623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F081683F-57A9-4F09-AF83-A97DEFD11963}"/>
              </a:ext>
            </a:extLst>
          </p:cNvPr>
          <p:cNvSpPr/>
          <p:nvPr/>
        </p:nvSpPr>
        <p:spPr>
          <a:xfrm>
            <a:off x="736124" y="850211"/>
            <a:ext cx="7660830" cy="3719076"/>
          </a:xfrm>
          <a:prstGeom prst="roundRect">
            <a:avLst/>
          </a:prstGeom>
          <a:solidFill>
            <a:schemeClr val="bg1">
              <a:alpha val="89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Google Shape;165;p21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gradFill>
            <a:gsLst>
              <a:gs pos="0">
                <a:srgbClr val="294EAE"/>
              </a:gs>
              <a:gs pos="100000">
                <a:srgbClr val="132041"/>
              </a:gs>
            </a:gsLst>
            <a:lin ang="5400012" scaled="0"/>
          </a:gra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650" y="55275"/>
            <a:ext cx="962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7;p21"/>
          <p:cNvSpPr txBox="1">
            <a:spLocks noGrp="1"/>
          </p:cNvSpPr>
          <p:nvPr>
            <p:ph type="title"/>
          </p:nvPr>
        </p:nvSpPr>
        <p:spPr>
          <a:xfrm>
            <a:off x="133800" y="1050"/>
            <a:ext cx="2802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3F3F3"/>
                </a:solidFill>
                <a:latin typeface="굴림체" pitchFamily="49" charset="-127"/>
                <a:ea typeface="굴림체" pitchFamily="49" charset="-127"/>
              </a:rPr>
              <a:t>영화 예매 시스템 시뮬레이션</a:t>
            </a:r>
            <a:endParaRPr sz="1100">
              <a:solidFill>
                <a:srgbClr val="F3F3F3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9B74-EBF0-4D29-96E4-7BB5A24E3AD5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0" name="Google Shape;153;p19"/>
          <p:cNvSpPr txBox="1">
            <a:spLocks/>
          </p:cNvSpPr>
          <p:nvPr/>
        </p:nvSpPr>
        <p:spPr>
          <a:xfrm>
            <a:off x="2422075" y="1681152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Lato"/>
                <a:sym typeface="Lato"/>
              </a:rPr>
              <a:t>연지는 </a:t>
            </a: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Lato"/>
                <a:sym typeface="Lato"/>
              </a:rPr>
              <a:t>썸남과</a:t>
            </a: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휴먼모음T" pitchFamily="18" charset="-127"/>
              <a:ea typeface="휴먼모음T" pitchFamily="18" charset="-127"/>
              <a:cs typeface="Lato"/>
              <a:sym typeface="Lato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  <a:tabLst/>
              <a:defRPr/>
            </a:pPr>
            <a:r>
              <a:rPr lang="ko-KR" altLang="en-US" sz="2800" dirty="0" smtClean="0">
                <a:solidFill>
                  <a:schemeClr val="accent1"/>
                </a:solidFill>
                <a:latin typeface="휴먼모음T" pitchFamily="18" charset="-127"/>
                <a:ea typeface="휴먼모음T" pitchFamily="18" charset="-127"/>
                <a:cs typeface="Lato"/>
                <a:sym typeface="Lato"/>
              </a:rPr>
              <a:t>어떤 영화를 보게 될까</a:t>
            </a:r>
            <a:r>
              <a:rPr lang="en-US" altLang="ko-KR" sz="2800" dirty="0" smtClean="0">
                <a:solidFill>
                  <a:schemeClr val="accent1"/>
                </a:solidFill>
                <a:latin typeface="휴먼모음T" pitchFamily="18" charset="-127"/>
                <a:ea typeface="휴먼모음T" pitchFamily="18" charset="-127"/>
                <a:cs typeface="Lato"/>
                <a:sym typeface="Lato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2357781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1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6302" y="431800"/>
            <a:ext cx="9482667" cy="444500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4550626" y="2788836"/>
            <a:ext cx="1262114" cy="2265601"/>
            <a:chOff x="4550626" y="2788836"/>
            <a:chExt cx="1262114" cy="2265601"/>
          </a:xfrm>
        </p:grpSpPr>
        <p:pic>
          <p:nvPicPr>
            <p:cNvPr id="26" name="Google Shape;139;p17" descr="Portrait-oriented black smaptphone"/>
            <p:cNvPicPr preferRelativeResize="0"/>
            <p:nvPr/>
          </p:nvPicPr>
          <p:blipFill rotWithShape="1">
            <a:blip r:embed="rId4">
              <a:alphaModFix/>
            </a:blip>
            <a:srcRect r="19980"/>
            <a:stretch/>
          </p:blipFill>
          <p:spPr>
            <a:xfrm rot="1168484">
              <a:off x="4550626" y="2788836"/>
              <a:ext cx="923075" cy="2265601"/>
            </a:xfrm>
            <a:prstGeom prst="rect">
              <a:avLst/>
            </a:prstGeom>
            <a:noFill/>
            <a:ln>
              <a:noFill/>
            </a:ln>
            <a:effectLst>
              <a:reflection stA="20000" endPos="4000" fadeDir="5400012" sy="-100000" algn="bl" rotWithShape="0"/>
            </a:effectLst>
          </p:spPr>
        </p:pic>
        <p:pic>
          <p:nvPicPr>
            <p:cNvPr id="27" name="Google Shape;141;p17"/>
            <p:cNvPicPr preferRelativeResize="0"/>
            <p:nvPr/>
          </p:nvPicPr>
          <p:blipFill rotWithShape="1">
            <a:blip r:embed="rId5">
              <a:alphaModFix/>
            </a:blip>
            <a:srcRect b="14784"/>
            <a:stretch/>
          </p:blipFill>
          <p:spPr>
            <a:xfrm rot="1168484">
              <a:off x="4601000" y="2976661"/>
              <a:ext cx="1211740" cy="1837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0F823E2D-AD45-46E0-8F86-59616FDCD400}"/>
              </a:ext>
            </a:extLst>
          </p:cNvPr>
          <p:cNvSpPr/>
          <p:nvPr/>
        </p:nvSpPr>
        <p:spPr>
          <a:xfrm>
            <a:off x="134711" y="276010"/>
            <a:ext cx="8874579" cy="4732782"/>
          </a:xfrm>
          <a:prstGeom prst="roundRect">
            <a:avLst/>
          </a:prstGeom>
          <a:noFill/>
          <a:ln w="3810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37A36E27-B87D-4171-A374-1469EA9956B2}"/>
              </a:ext>
            </a:extLst>
          </p:cNvPr>
          <p:cNvSpPr/>
          <p:nvPr/>
        </p:nvSpPr>
        <p:spPr>
          <a:xfrm rot="10800000" flipH="1">
            <a:off x="-12248" y="300503"/>
            <a:ext cx="498023" cy="872158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xmlns="" id="{E8DBB996-0AD8-466A-8B24-CE7E1DB6C75E}"/>
              </a:ext>
            </a:extLst>
          </p:cNvPr>
          <p:cNvSpPr/>
          <p:nvPr/>
        </p:nvSpPr>
        <p:spPr>
          <a:xfrm>
            <a:off x="0" y="4292838"/>
            <a:ext cx="804182" cy="850662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DFC69BB-38C4-4376-A486-3BE8C289EED7}"/>
              </a:ext>
            </a:extLst>
          </p:cNvPr>
          <p:cNvSpPr/>
          <p:nvPr/>
        </p:nvSpPr>
        <p:spPr>
          <a:xfrm>
            <a:off x="0" y="-3105"/>
            <a:ext cx="9144002" cy="4294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xmlns="" id="{E9FB8BB8-AE21-475B-BF4C-ECE3F319912D}"/>
              </a:ext>
            </a:extLst>
          </p:cNvPr>
          <p:cNvSpPr/>
          <p:nvPr/>
        </p:nvSpPr>
        <p:spPr>
          <a:xfrm rot="5400000" flipV="1">
            <a:off x="4691870" y="646963"/>
            <a:ext cx="5174147" cy="3864487"/>
          </a:xfrm>
          <a:prstGeom prst="flowChartManualInpu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39F1CAC-B19F-47EC-AAEF-A2ED7B35E08E}"/>
              </a:ext>
            </a:extLst>
          </p:cNvPr>
          <p:cNvSpPr txBox="1"/>
          <p:nvPr/>
        </p:nvSpPr>
        <p:spPr>
          <a:xfrm>
            <a:off x="6299507" y="550013"/>
            <a:ext cx="3830745" cy="15650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영화 예매</a:t>
            </a:r>
            <a:endParaRPr lang="en-US" altLang="ko-KR" sz="36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lvl="0">
              <a:lnSpc>
                <a:spcPct val="90000"/>
              </a:lnSpc>
              <a:defRPr/>
            </a:pP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시스템 </a:t>
            </a:r>
            <a:endParaRPr lang="en-US" altLang="ko-KR" sz="36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lvl="0">
              <a:lnSpc>
                <a:spcPct val="90000"/>
              </a:lnSpc>
              <a:defRPr/>
            </a:pP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시뮬레이션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9FB0766-69D5-4FAA-AC75-93756353E454}"/>
              </a:ext>
            </a:extLst>
          </p:cNvPr>
          <p:cNvSpPr txBox="1"/>
          <p:nvPr/>
        </p:nvSpPr>
        <p:spPr>
          <a:xfrm>
            <a:off x="7617279" y="-89807"/>
            <a:ext cx="13856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E2930D23-8498-4424-B36F-C68EBD1E9811}"/>
              </a:ext>
            </a:extLst>
          </p:cNvPr>
          <p:cNvSpPr/>
          <p:nvPr/>
        </p:nvSpPr>
        <p:spPr>
          <a:xfrm>
            <a:off x="6045201" y="2906684"/>
            <a:ext cx="2753274" cy="3592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>
              <a:buClr>
                <a:schemeClr val="accent1"/>
              </a:buClr>
              <a:buSzPts val="1300"/>
              <a:defRPr/>
            </a:pPr>
            <a:r>
              <a:rPr lang="ko-KR" altLang="en-US" sz="1600" u="sng" dirty="0" smtClean="0">
                <a:solidFill>
                  <a:schemeClr val="bg2"/>
                </a:solidFill>
                <a:latin typeface="휴먼모음T" pitchFamily="18" charset="-127"/>
                <a:ea typeface="휴먼모음T" pitchFamily="18" charset="-127"/>
                <a:cs typeface="Lato"/>
                <a:sym typeface="Lato"/>
              </a:rPr>
              <a:t>작업순서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xmlns="" id="{769A2F9F-7740-44AF-AF45-3A0EBFA549C9}"/>
              </a:ext>
            </a:extLst>
          </p:cNvPr>
          <p:cNvSpPr/>
          <p:nvPr/>
        </p:nvSpPr>
        <p:spPr>
          <a:xfrm>
            <a:off x="6007100" y="2322866"/>
            <a:ext cx="2753274" cy="3592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>
              <a:buClr>
                <a:schemeClr val="accent1"/>
              </a:buClr>
              <a:buSzPts val="1300"/>
              <a:defRPr/>
            </a:pPr>
            <a:r>
              <a:rPr lang="en-US" altLang="ko-KR" sz="1600" u="sng" dirty="0" smtClean="0">
                <a:solidFill>
                  <a:schemeClr val="bg2"/>
                </a:solidFill>
                <a:latin typeface="휴먼모음T" pitchFamily="18" charset="-127"/>
                <a:ea typeface="휴먼모음T" pitchFamily="18" charset="-127"/>
                <a:cs typeface="Lato"/>
                <a:sym typeface="Lato"/>
              </a:rPr>
              <a:t>INTRO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xmlns="" id="{29751733-8C9F-481D-97BF-8481B73298AF}"/>
              </a:ext>
            </a:extLst>
          </p:cNvPr>
          <p:cNvSpPr/>
          <p:nvPr/>
        </p:nvSpPr>
        <p:spPr>
          <a:xfrm>
            <a:off x="6032500" y="3426776"/>
            <a:ext cx="2753274" cy="3592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>
              <a:buClr>
                <a:schemeClr val="accent1"/>
              </a:buClr>
              <a:buSzPts val="1300"/>
              <a:defRPr/>
            </a:pPr>
            <a:r>
              <a:rPr lang="en-US" altLang="ko-KR" sz="1600" u="sng" dirty="0" smtClean="0">
                <a:solidFill>
                  <a:schemeClr val="bg2"/>
                </a:solidFill>
                <a:latin typeface="휴먼모음T" pitchFamily="18" charset="-127"/>
                <a:ea typeface="휴먼모음T" pitchFamily="18" charset="-127"/>
                <a:cs typeface="Lato"/>
                <a:sym typeface="Lato"/>
              </a:rPr>
              <a:t>DB </a:t>
            </a:r>
            <a:r>
              <a:rPr lang="ko-KR" altLang="en-US" sz="1600" u="sng" dirty="0" smtClean="0">
                <a:solidFill>
                  <a:schemeClr val="bg2"/>
                </a:solidFill>
                <a:latin typeface="휴먼모음T" pitchFamily="18" charset="-127"/>
                <a:ea typeface="휴먼모음T" pitchFamily="18" charset="-127"/>
                <a:cs typeface="Lato"/>
                <a:sym typeface="Lato"/>
              </a:rPr>
              <a:t>구성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xmlns="" id="{65531056-4C17-4265-9864-E6FD390B08D0}"/>
              </a:ext>
            </a:extLst>
          </p:cNvPr>
          <p:cNvSpPr/>
          <p:nvPr/>
        </p:nvSpPr>
        <p:spPr>
          <a:xfrm>
            <a:off x="6032500" y="3964731"/>
            <a:ext cx="2753274" cy="3592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>
              <a:buClr>
                <a:schemeClr val="accent1"/>
              </a:buClr>
              <a:buSzPts val="1300"/>
              <a:defRPr/>
            </a:pPr>
            <a:r>
              <a:rPr lang="ko-KR" altLang="en-US" sz="1600" u="sng" dirty="0" smtClean="0">
                <a:solidFill>
                  <a:schemeClr val="bg2"/>
                </a:solidFill>
                <a:latin typeface="휴먼모음T" pitchFamily="18" charset="-127"/>
                <a:ea typeface="휴먼모음T" pitchFamily="18" charset="-127"/>
                <a:cs typeface="Lato"/>
                <a:sym typeface="Lato"/>
              </a:rPr>
              <a:t>시나리오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A587AB74-0BB7-4D8D-B3FB-CC4AFE469625}"/>
              </a:ext>
            </a:extLst>
          </p:cNvPr>
          <p:cNvSpPr/>
          <p:nvPr/>
        </p:nvSpPr>
        <p:spPr>
          <a:xfrm>
            <a:off x="6032500" y="4504280"/>
            <a:ext cx="2753274" cy="3592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>
              <a:buClr>
                <a:schemeClr val="accent1"/>
              </a:buClr>
              <a:buSzPts val="1300"/>
              <a:defRPr/>
            </a:pPr>
            <a:r>
              <a:rPr lang="en-US" altLang="ko-KR" sz="1600" u="sng" dirty="0" smtClean="0">
                <a:solidFill>
                  <a:schemeClr val="bg2"/>
                </a:solidFill>
                <a:latin typeface="휴먼모음T" pitchFamily="18" charset="-127"/>
                <a:ea typeface="휴먼모음T" pitchFamily="18" charset="-127"/>
                <a:cs typeface="Lato"/>
                <a:sym typeface="Lato"/>
              </a:rPr>
              <a:t>ENDING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FDA261D2-EAE0-4587-A70A-F98C5EA9C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21800" y="3107882"/>
            <a:ext cx="295924" cy="383384"/>
          </a:xfrm>
          <a:prstGeom prst="rect">
            <a:avLst/>
          </a:prstGeom>
        </p:spPr>
      </p:pic>
      <p:sp>
        <p:nvSpPr>
          <p:cNvPr id="21" name="Google Shape;136;p17"/>
          <p:cNvSpPr txBox="1">
            <a:spLocks/>
          </p:cNvSpPr>
          <p:nvPr/>
        </p:nvSpPr>
        <p:spPr>
          <a:xfrm>
            <a:off x="547088" y="991838"/>
            <a:ext cx="3338775" cy="108517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/>
          <a:p>
            <a:pPr defTabSz="685800" latinLnBrk="1">
              <a:lnSpc>
                <a:spcPct val="90000"/>
              </a:lnSpc>
              <a:buClrTx/>
            </a:pPr>
            <a:endParaRPr lang="ko-KR" alt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Google Shape;153;p19"/>
          <p:cNvSpPr txBox="1">
            <a:spLocks/>
          </p:cNvSpPr>
          <p:nvPr/>
        </p:nvSpPr>
        <p:spPr>
          <a:xfrm>
            <a:off x="1850900" y="1890600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휴먼모음T" pitchFamily="18" charset="-127"/>
              <a:ea typeface="휴먼모음T" pitchFamily="18" charset="-127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54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2963 L -0.05052 0.03765 C -0.06111 0.05278 -0.07691 0.06142 -0.09323 0.06142 C -0.11233 0.06142 -0.12726 0.05278 -0.13785 0.03765 L -0.18785 -0.02963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" y="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>
            <a:spLocks noGrp="1"/>
          </p:cNvSpPr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작업순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서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98763" y="1506682"/>
            <a:ext cx="7992977" cy="2900693"/>
            <a:chOff x="1151023" y="1760004"/>
            <a:chExt cx="7120738" cy="2522680"/>
          </a:xfrm>
        </p:grpSpPr>
        <p:cxnSp>
          <p:nvCxnSpPr>
            <p:cNvPr id="299" name="Google Shape;299;p39"/>
            <p:cNvCxnSpPr/>
            <p:nvPr/>
          </p:nvCxnSpPr>
          <p:spPr>
            <a:xfrm>
              <a:off x="3620861" y="2983049"/>
              <a:ext cx="4650900" cy="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39"/>
            <p:cNvCxnSpPr/>
            <p:nvPr/>
          </p:nvCxnSpPr>
          <p:spPr>
            <a:xfrm>
              <a:off x="1151023" y="2983050"/>
              <a:ext cx="3218400" cy="0"/>
            </a:xfrm>
            <a:prstGeom prst="straightConnector1">
              <a:avLst/>
            </a:prstGeom>
            <a:noFill/>
            <a:ln w="38100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2" name="Google Shape;302;p39"/>
            <p:cNvGrpSpPr/>
            <p:nvPr/>
          </p:nvGrpSpPr>
          <p:grpSpPr>
            <a:xfrm>
              <a:off x="6405029" y="2431473"/>
              <a:ext cx="1040700" cy="1213576"/>
              <a:chOff x="5293201" y="2504209"/>
              <a:chExt cx="1040700" cy="1213576"/>
            </a:xfrm>
          </p:grpSpPr>
          <p:sp>
            <p:nvSpPr>
              <p:cNvPr id="303" name="Google Shape;303;p39"/>
              <p:cNvSpPr txBox="1"/>
              <p:nvPr/>
            </p:nvSpPr>
            <p:spPr>
              <a:xfrm>
                <a:off x="5297801" y="2856485"/>
                <a:ext cx="1029000" cy="8613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noFill/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altLang="ko-KR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시나리오에 맞는 </a:t>
                </a:r>
                <a:r>
                  <a:rPr lang="ko-KR" altLang="en-US" sz="900" dirty="0" err="1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쿼리문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작성</a:t>
                </a:r>
                <a:endPara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lvl="0" algn="ctr"/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및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검토</a:t>
                </a:r>
                <a:endPara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4" name="Google Shape;304;p39"/>
              <p:cNvSpPr txBox="1"/>
              <p:nvPr/>
            </p:nvSpPr>
            <p:spPr>
              <a:xfrm>
                <a:off x="5293201" y="2504209"/>
                <a:ext cx="1040700" cy="33857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err="1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테스팅</a:t>
                </a:r>
                <a:endParaRPr lang="ko-KR" altLang="en-US" sz="1050" b="1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11" name="Google Shape;311;p39"/>
            <p:cNvGrpSpPr/>
            <p:nvPr/>
          </p:nvGrpSpPr>
          <p:grpSpPr>
            <a:xfrm>
              <a:off x="5292201" y="2431473"/>
              <a:ext cx="1029024" cy="1213478"/>
              <a:chOff x="4180373" y="2504209"/>
              <a:chExt cx="1029024" cy="1213478"/>
            </a:xfrm>
          </p:grpSpPr>
          <p:sp>
            <p:nvSpPr>
              <p:cNvPr id="312" name="Google Shape;312;p39"/>
              <p:cNvSpPr txBox="1"/>
              <p:nvPr/>
            </p:nvSpPr>
            <p:spPr>
              <a:xfrm>
                <a:off x="4180373" y="2856387"/>
                <a:ext cx="1029000" cy="8613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테이블 및 데이터 </a:t>
                </a:r>
                <a:r>
                  <a:rPr lang="ko-KR" altLang="en-US" sz="900" dirty="0" err="1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쿼리문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작성</a:t>
                </a:r>
                <a:endPara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DATA INSERT</a:t>
                </a:r>
                <a:endParaRPr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3" name="Google Shape;313;p39"/>
              <p:cNvSpPr txBox="1"/>
              <p:nvPr/>
            </p:nvSpPr>
            <p:spPr>
              <a:xfrm>
                <a:off x="4180397" y="2504209"/>
                <a:ext cx="1029000" cy="33857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altLang="ko-KR" sz="100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SQL</a:t>
                </a:r>
                <a:r>
                  <a:rPr lang="ko-KR" altLang="en-US" sz="100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로 </a:t>
                </a:r>
                <a:r>
                  <a:rPr lang="ko-KR" altLang="en-US" sz="100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변환</a:t>
                </a:r>
                <a:endParaRPr lang="en-US" altLang="ko-KR" sz="1000" b="1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14" name="Google Shape;314;p39"/>
            <p:cNvGrpSpPr/>
            <p:nvPr/>
          </p:nvGrpSpPr>
          <p:grpSpPr>
            <a:xfrm>
              <a:off x="4174749" y="2431473"/>
              <a:ext cx="1029028" cy="1213479"/>
              <a:chOff x="3062921" y="2504209"/>
              <a:chExt cx="1029028" cy="1213479"/>
            </a:xfrm>
          </p:grpSpPr>
          <p:sp>
            <p:nvSpPr>
              <p:cNvPr id="315" name="Google Shape;315;p39"/>
              <p:cNvSpPr txBox="1"/>
              <p:nvPr/>
            </p:nvSpPr>
            <p:spPr>
              <a:xfrm>
                <a:off x="3062921" y="2856388"/>
                <a:ext cx="1029000" cy="861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변수 종류 정하기</a:t>
                </a:r>
                <a:endParaRPr lang="en-US" altLang="ko-KR" sz="900" dirty="0" smtClean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chemeClr val="bg1"/>
                    </a:solidFill>
                    <a:latin typeface="Lato"/>
                    <a:ea typeface="Lato"/>
                    <a:cs typeface="Lato"/>
                    <a:sym typeface="Lato"/>
                  </a:rPr>
                  <a:t>데이터 취합</a:t>
                </a:r>
                <a:endParaRPr lang="en-US" altLang="ko-KR" sz="900" dirty="0" smtClean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6" name="Google Shape;316;p39"/>
              <p:cNvSpPr txBox="1"/>
              <p:nvPr/>
            </p:nvSpPr>
            <p:spPr>
              <a:xfrm>
                <a:off x="3062949" y="2504209"/>
                <a:ext cx="1029000" cy="33857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데이터 만들기</a:t>
                </a:r>
                <a:endParaRPr lang="en-US" altLang="ko-KR" sz="1050" b="1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17" name="Google Shape;317;p39"/>
            <p:cNvGrpSpPr/>
            <p:nvPr/>
          </p:nvGrpSpPr>
          <p:grpSpPr>
            <a:xfrm>
              <a:off x="3057328" y="2431473"/>
              <a:ext cx="1029000" cy="1213466"/>
              <a:chOff x="1945500" y="2504209"/>
              <a:chExt cx="1029000" cy="1213466"/>
            </a:xfrm>
          </p:grpSpPr>
          <p:sp>
            <p:nvSpPr>
              <p:cNvPr id="318" name="Google Shape;318;p39"/>
              <p:cNvSpPr txBox="1"/>
              <p:nvPr/>
            </p:nvSpPr>
            <p:spPr>
              <a:xfrm>
                <a:off x="1945500" y="2856375"/>
                <a:ext cx="1029000" cy="86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- 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구현할 서비스</a:t>
                </a:r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.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필요 데이터 선정</a:t>
                </a:r>
                <a:endParaRPr 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algn="ctr"/>
                <a:r>
                  <a:rPr 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- </a:t>
                </a:r>
                <a:r>
                  <a:rPr lang="en-US" altLang="ko-KR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RDBMS</a:t>
                </a:r>
                <a:r>
                  <a:rPr lang="ko-KR" altLang="en-US" sz="9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화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endParaRPr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9" name="Google Shape;319;p39"/>
              <p:cNvSpPr txBox="1"/>
              <p:nvPr/>
            </p:nvSpPr>
            <p:spPr>
              <a:xfrm>
                <a:off x="1945500" y="2504209"/>
                <a:ext cx="1029000" cy="338571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시스템 기획</a:t>
                </a:r>
                <a:endParaRPr lang="en-US" altLang="ko-KR" sz="1050" b="1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20" name="Google Shape;320;p39"/>
            <p:cNvGrpSpPr/>
            <p:nvPr/>
          </p:nvGrpSpPr>
          <p:grpSpPr>
            <a:xfrm>
              <a:off x="1939868" y="2431473"/>
              <a:ext cx="1029012" cy="1213575"/>
              <a:chOff x="828040" y="2504209"/>
              <a:chExt cx="1029012" cy="1213575"/>
            </a:xfrm>
          </p:grpSpPr>
          <p:sp>
            <p:nvSpPr>
              <p:cNvPr id="321" name="Google Shape;321;p39"/>
              <p:cNvSpPr txBox="1"/>
              <p:nvPr/>
            </p:nvSpPr>
            <p:spPr>
              <a:xfrm>
                <a:off x="828040" y="2856484"/>
                <a:ext cx="1029000" cy="86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" name="Google Shape;322;p39"/>
              <p:cNvSpPr txBox="1"/>
              <p:nvPr/>
            </p:nvSpPr>
            <p:spPr>
              <a:xfrm>
                <a:off x="828052" y="2504209"/>
                <a:ext cx="1029000" cy="338571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ko-KR" altLang="en-US" sz="1050" b="1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주제 선정</a:t>
                </a:r>
                <a:endParaRPr lang="ko-KR" altLang="en-US" sz="1050" b="1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23" name="Google Shape;323;p39"/>
            <p:cNvGrpSpPr/>
            <p:nvPr/>
          </p:nvGrpSpPr>
          <p:grpSpPr>
            <a:xfrm>
              <a:off x="4174418" y="1782210"/>
              <a:ext cx="1368114" cy="1312853"/>
              <a:chOff x="3588475" y="2010171"/>
              <a:chExt cx="1318664" cy="1265400"/>
            </a:xfrm>
          </p:grpSpPr>
          <p:sp>
            <p:nvSpPr>
              <p:cNvPr id="324" name="Google Shape;324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326;p39"/>
            <p:cNvGrpSpPr/>
            <p:nvPr/>
          </p:nvGrpSpPr>
          <p:grpSpPr>
            <a:xfrm rot="10800000">
              <a:off x="4142625" y="2942122"/>
              <a:ext cx="1368114" cy="1312853"/>
              <a:chOff x="3588475" y="2010171"/>
              <a:chExt cx="1318664" cy="1265400"/>
            </a:xfrm>
          </p:grpSpPr>
          <p:sp>
            <p:nvSpPr>
              <p:cNvPr id="327" name="Google Shape;327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23;p39"/>
            <p:cNvGrpSpPr/>
            <p:nvPr/>
          </p:nvGrpSpPr>
          <p:grpSpPr>
            <a:xfrm>
              <a:off x="6128718" y="1760004"/>
              <a:ext cx="1368114" cy="1312853"/>
              <a:chOff x="3588475" y="2010171"/>
              <a:chExt cx="1318664" cy="1265400"/>
            </a:xfrm>
          </p:grpSpPr>
          <p:sp>
            <p:nvSpPr>
              <p:cNvPr id="34" name="Google Shape;324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25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1989628" y="2937408"/>
              <a:ext cx="99257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영화예매시스템</a:t>
              </a:r>
              <a:endParaRPr lang="en-US" altLang="ko-KR" sz="9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 algn="ctr"/>
              <a:r>
                <a: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- 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이유</a:t>
              </a:r>
              <a:r>
                <a: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: 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익숙한 </a:t>
              </a:r>
              <a:endParaRPr lang="en-US" altLang="ko-KR" sz="9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 algn="ctr"/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서비스를 통해 </a:t>
              </a:r>
              <a:endParaRPr lang="en-US" altLang="ko-KR" sz="9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 algn="ctr"/>
              <a:r>
                <a:rPr lang="en-US" altLang="ko-KR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SQL 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리</a:t>
              </a:r>
              <a:r>
                <a:rPr lang="ko-KR" altLang="en-US" sz="9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뷰</a:t>
              </a:r>
              <a:endParaRPr lang="ko-KR" altLang="en-US"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40" name="Google Shape;326;p39"/>
            <p:cNvGrpSpPr/>
            <p:nvPr/>
          </p:nvGrpSpPr>
          <p:grpSpPr>
            <a:xfrm rot="10800000">
              <a:off x="6082262" y="2969831"/>
              <a:ext cx="1368114" cy="1312853"/>
              <a:chOff x="3588475" y="2010171"/>
              <a:chExt cx="1318664" cy="1265400"/>
            </a:xfrm>
          </p:grpSpPr>
          <p:sp>
            <p:nvSpPr>
              <p:cNvPr id="41" name="Google Shape;327;p39"/>
              <p:cNvSpPr/>
              <p:nvPr/>
            </p:nvSpPr>
            <p:spPr>
              <a:xfrm>
                <a:off x="3588475" y="2010171"/>
                <a:ext cx="1265400" cy="1265400"/>
              </a:xfrm>
              <a:prstGeom prst="blockArc">
                <a:avLst>
                  <a:gd name="adj1" fmla="val 10800000"/>
                  <a:gd name="adj2" fmla="val 21145742"/>
                  <a:gd name="adj3" fmla="val 4708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28;p39"/>
              <p:cNvSpPr/>
              <p:nvPr/>
            </p:nvSpPr>
            <p:spPr>
              <a:xfrm rot="10264840">
                <a:off x="4745726" y="2501027"/>
                <a:ext cx="150925" cy="143128"/>
              </a:xfrm>
              <a:prstGeom prst="triangle">
                <a:avLst>
                  <a:gd name="adj" fmla="val 50000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슬라이드 번호 개체 틀 4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E96F71ED-818E-4F2B-B42C-C318E4674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054669"/>
              </p:ext>
            </p:extLst>
          </p:nvPr>
        </p:nvGraphicFramePr>
        <p:xfrm>
          <a:off x="1497874" y="1356952"/>
          <a:ext cx="6096000" cy="312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19213634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10667490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9847091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1313567024"/>
                    </a:ext>
                  </a:extLst>
                </a:gridCol>
              </a:tblGrid>
              <a:tr h="204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역할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포함 정보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데이터 수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4894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 smtClean="0"/>
                        <a:t>MOVIEINFO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영화별</a:t>
                      </a:r>
                      <a:r>
                        <a:rPr lang="ko-KR" altLang="en-US" sz="1000" b="1" dirty="0" smtClean="0"/>
                        <a:t>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상영 정보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movienum,,K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배급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distributor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출연진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actor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감독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director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장르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genre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등급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class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결제가격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price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ko-KR" altLang="en-US" sz="500" dirty="0" smtClean="0"/>
                        <a:t>월드박스오피스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worldboxoffice_rank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342900" lvl="2" indent="-342900">
                        <a:lnSpc>
                          <a:spcPct val="100000"/>
                        </a:lnSpc>
                      </a:pPr>
                      <a:r>
                        <a:rPr lang="en-US" sz="500" dirty="0" smtClean="0"/>
                        <a:t> </a:t>
                      </a:r>
                      <a:r>
                        <a:rPr lang="ko-KR" altLang="en-US" sz="500" dirty="0" smtClean="0"/>
                        <a:t>할인여부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isdiscount</a:t>
                      </a:r>
                      <a:r>
                        <a:rPr lang="en-US" sz="500" dirty="0" smtClean="0"/>
                        <a:t>) </a:t>
                      </a:r>
                      <a:endParaRPr lang="ko-KR" altLang="en-US" sz="500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35544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marL="342900" indent="-342900" algn="ctr"/>
                      <a:r>
                        <a:rPr lang="en-US" altLang="ko-KR" sz="1000" b="1" dirty="0" smtClean="0"/>
                        <a:t>THEATERALL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상영관별</a:t>
                      </a:r>
                      <a:r>
                        <a:rPr lang="ko-KR" altLang="en-US" sz="1000" b="1" dirty="0" smtClean="0"/>
                        <a:t>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영화 </a:t>
                      </a:r>
                      <a:r>
                        <a:rPr lang="ko-KR" altLang="en-US" sz="1000" b="1" dirty="0" smtClean="0"/>
                        <a:t>시간 정보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theater, PK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movienum,FK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상영시간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running_time</a:t>
                      </a:r>
                      <a:r>
                        <a:rPr lang="en-US" sz="500" dirty="0" smtClean="0"/>
                        <a:t>)</a:t>
                      </a:r>
                      <a:endParaRPr lang="ko-KR" altLang="en-US" sz="500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4953415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CUSTOMER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ct val="80000"/>
                        </a:lnSpc>
                      </a:pPr>
                      <a:r>
                        <a:rPr lang="ko-KR" altLang="en-US" sz="1000" b="1" dirty="0" smtClean="0"/>
                        <a:t>고객별 </a:t>
                      </a:r>
                      <a:endParaRPr lang="en-US" altLang="ko-KR" sz="1000" b="1" dirty="0" smtClean="0"/>
                    </a:p>
                    <a:p>
                      <a:pPr marL="342900" indent="-342900" algn="ctr">
                        <a:lnSpc>
                          <a:spcPct val="80000"/>
                        </a:lnSpc>
                      </a:pPr>
                      <a:r>
                        <a:rPr lang="ko-KR" altLang="en-US" sz="1000" b="1" dirty="0" smtClean="0"/>
                        <a:t>영화 </a:t>
                      </a:r>
                      <a:r>
                        <a:rPr lang="ko-KR" altLang="en-US" sz="1000" b="1" dirty="0" smtClean="0"/>
                        <a:t>예매 </a:t>
                      </a:r>
                      <a:r>
                        <a:rPr lang="ko-KR" altLang="en-US" sz="1000" b="1" dirty="0" smtClean="0"/>
                        <a:t>정보</a:t>
                      </a:r>
                      <a:endParaRPr lang="en-US" altLang="ko-KR" sz="1000" b="1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예매번호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reservation_num</a:t>
                      </a:r>
                      <a:r>
                        <a:rPr lang="en-US" sz="500" dirty="0" smtClean="0"/>
                        <a:t>, PK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고객명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username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movienum</a:t>
                      </a:r>
                      <a:r>
                        <a:rPr lang="en-US" sz="500" dirty="0" smtClean="0"/>
                        <a:t>, FK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moviename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theater)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상영일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date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상영시간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running_time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결제가격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smtClean="0"/>
                        <a:t>price</a:t>
                      </a:r>
                      <a:r>
                        <a:rPr lang="en-US" sz="500" dirty="0" smtClean="0"/>
                        <a:t>)</a:t>
                      </a:r>
                    </a:p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500" dirty="0" smtClean="0"/>
                        <a:t>할인여부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sz="500" dirty="0" err="1" smtClean="0"/>
                        <a:t>isdiscount</a:t>
                      </a:r>
                      <a:r>
                        <a:rPr lang="en-US" sz="500" dirty="0" smtClean="0"/>
                        <a:t>)</a:t>
                      </a:r>
                      <a:endParaRPr lang="ko-KR" altLang="en-US" sz="500" dirty="0" smtClean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121</a:t>
                      </a:r>
                      <a:r>
                        <a:rPr lang="ko-KR" altLang="en-US" sz="1000" b="1" dirty="0" smtClean="0"/>
                        <a:t>명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426058"/>
                  </a:ext>
                </a:extLst>
              </a:tr>
              <a:tr h="342839">
                <a:tc>
                  <a:txBody>
                    <a:bodyPr/>
                    <a:lstStyle/>
                    <a:p>
                      <a:pPr marL="342900" indent="-342900" algn="ctr"/>
                      <a:r>
                        <a:rPr lang="en-US" altLang="ko-KR" sz="1000" b="1" dirty="0" smtClean="0"/>
                        <a:t>BLAIRWITCH_SEAT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예매번호와 연동한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ko-KR" altLang="en-US" sz="1000" b="1" dirty="0" smtClean="0"/>
                        <a:t> 좌석 예약 정보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2" latinLnBrk="1"/>
                      <a:r>
                        <a:rPr lang="ko-KR" altLang="en-US" sz="500" dirty="0" smtClean="0"/>
                        <a:t>좌석번호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seat_num</a:t>
                      </a:r>
                      <a:r>
                        <a:rPr lang="en-US" altLang="ko-KR" sz="500" dirty="0" smtClean="0"/>
                        <a:t>, PK)</a:t>
                      </a:r>
                    </a:p>
                    <a:p>
                      <a:pPr lvl="2" latinLnBrk="1"/>
                      <a:r>
                        <a:rPr lang="ko-KR" altLang="en-US" sz="500" dirty="0" err="1" smtClean="0"/>
                        <a:t>좌석있는지여부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iseat</a:t>
                      </a:r>
                      <a:r>
                        <a:rPr lang="en-US" altLang="ko-KR" sz="500" dirty="0" smtClean="0"/>
                        <a:t>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movienum</a:t>
                      </a:r>
                      <a:r>
                        <a:rPr lang="en-US" altLang="ko-KR" sz="500" dirty="0" smtClean="0"/>
                        <a:t>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예매번호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reservation_num</a:t>
                      </a:r>
                      <a:r>
                        <a:rPr lang="en-US" altLang="ko-KR" sz="500" dirty="0" smtClean="0"/>
                        <a:t>)</a:t>
                      </a:r>
                      <a:endParaRPr lang="ko-KR" altLang="en-US" sz="5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138</a:t>
                      </a:r>
                      <a:r>
                        <a:rPr lang="ko-KR" altLang="en-US" sz="1000" b="1" dirty="0" smtClean="0"/>
                        <a:t>석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en-US" altLang="ko-KR" sz="1000" b="1" dirty="0" smtClean="0"/>
                        <a:t>(3</a:t>
                      </a:r>
                      <a:r>
                        <a:rPr lang="ko-KR" altLang="en-US" sz="1000" b="1" dirty="0" smtClean="0"/>
                        <a:t>줄 </a:t>
                      </a:r>
                      <a:r>
                        <a:rPr lang="en-US" altLang="ko-KR" sz="1000" b="1" dirty="0" smtClean="0"/>
                        <a:t>X 46</a:t>
                      </a:r>
                      <a:r>
                        <a:rPr lang="ko-KR" altLang="en-US" sz="1000" b="1" dirty="0" smtClean="0"/>
                        <a:t>석</a:t>
                      </a:r>
                      <a:r>
                        <a:rPr lang="en-US" altLang="ko-KR" sz="1000" b="1" dirty="0" smtClean="0"/>
                        <a:t>)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28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 smtClean="0"/>
                        <a:t>MOVIE_REVIEW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영화별</a:t>
                      </a:r>
                      <a:r>
                        <a:rPr lang="ko-KR" altLang="en-US" sz="1000" b="1" dirty="0" smtClean="0"/>
                        <a:t> 후기 및 </a:t>
                      </a:r>
                      <a:r>
                        <a:rPr lang="ko-KR" altLang="en-US" sz="1000" b="1" dirty="0" err="1" smtClean="0"/>
                        <a:t>별점</a:t>
                      </a:r>
                      <a:r>
                        <a:rPr lang="ko-KR" altLang="en-US" sz="1000" b="1" dirty="0" smtClean="0"/>
                        <a:t> </a:t>
                      </a:r>
                      <a:endParaRPr lang="ko-KR" altLang="en-US" sz="10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2" latinLnBrk="1"/>
                      <a:r>
                        <a:rPr lang="ko-KR" altLang="en-US" sz="500" dirty="0" smtClean="0"/>
                        <a:t>후기번호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reviewnum</a:t>
                      </a:r>
                      <a:r>
                        <a:rPr lang="en-US" altLang="ko-KR" sz="500" dirty="0" smtClean="0"/>
                        <a:t>, PK)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영화번호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movienum</a:t>
                      </a:r>
                      <a:r>
                        <a:rPr lang="en-US" altLang="ko-KR" sz="500" dirty="0" smtClean="0"/>
                        <a:t>, FK)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영화제목</a:t>
                      </a:r>
                      <a:r>
                        <a:rPr lang="en-US" altLang="ko-KR" sz="500" dirty="0" smtClean="0"/>
                        <a:t>(</a:t>
                      </a:r>
                      <a:r>
                        <a:rPr lang="en-US" altLang="ko-KR" sz="500" dirty="0" err="1" smtClean="0"/>
                        <a:t>moviename</a:t>
                      </a:r>
                      <a:r>
                        <a:rPr lang="en-US" altLang="ko-KR" sz="500" dirty="0" smtClean="0"/>
                        <a:t>)</a:t>
                      </a:r>
                    </a:p>
                    <a:p>
                      <a:pPr lvl="2" latinLnBrk="1"/>
                      <a:r>
                        <a:rPr lang="ko-KR" altLang="en-US" sz="500" dirty="0" err="1" smtClean="0"/>
                        <a:t>별점</a:t>
                      </a:r>
                      <a:r>
                        <a:rPr lang="en-US" altLang="ko-KR" sz="500" dirty="0" smtClean="0"/>
                        <a:t>(star)</a:t>
                      </a:r>
                    </a:p>
                    <a:p>
                      <a:pPr lvl="2" latinLnBrk="1"/>
                      <a:r>
                        <a:rPr lang="ko-KR" altLang="en-US" sz="500" dirty="0" smtClean="0"/>
                        <a:t>후기</a:t>
                      </a:r>
                      <a:r>
                        <a:rPr lang="en-US" altLang="ko-KR" sz="500" dirty="0" smtClean="0"/>
                        <a:t>(review) </a:t>
                      </a:r>
                      <a:endParaRPr lang="ko-KR" altLang="en-US" sz="5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 </a:t>
                      </a:r>
                      <a:endParaRPr lang="en-US" altLang="ko-KR" sz="1000" b="1" dirty="0" smtClean="0"/>
                    </a:p>
                    <a:p>
                      <a:pPr algn="ctr" latinLnBrk="1"/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err="1" smtClean="0"/>
                        <a:t>영화별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en-US" altLang="ko-KR" sz="1000" b="1" dirty="0" smtClean="0"/>
                        <a:t>5</a:t>
                      </a:r>
                      <a:r>
                        <a:rPr lang="ko-KR" altLang="en-US" sz="1000" b="1" dirty="0" smtClean="0"/>
                        <a:t>개</a:t>
                      </a:r>
                      <a:r>
                        <a:rPr lang="en-US" altLang="ko-KR" sz="1000" b="1" dirty="0" smtClean="0"/>
                        <a:t>)</a:t>
                      </a:r>
                      <a:endParaRPr lang="en-US" altLang="ko-KR" sz="600" b="1" dirty="0" smtClean="0"/>
                    </a:p>
                    <a:p>
                      <a:pPr algn="ctr" latinLnBrk="1"/>
                      <a:r>
                        <a:rPr lang="en-US" altLang="ko-KR" sz="600" b="0" dirty="0" smtClean="0"/>
                        <a:t>* </a:t>
                      </a:r>
                      <a:r>
                        <a:rPr lang="ko-KR" altLang="en-US" sz="600" b="0" dirty="0" err="1" smtClean="0"/>
                        <a:t>왓챠피디아에서</a:t>
                      </a:r>
                      <a:r>
                        <a:rPr lang="ko-KR" altLang="en-US" sz="600" b="0" dirty="0" smtClean="0"/>
                        <a:t> 좋아요 수를 가장 많이 받은 리뷰 </a:t>
                      </a:r>
                      <a:r>
                        <a:rPr lang="en-US" altLang="ko-KR" sz="600" b="0" dirty="0" smtClean="0"/>
                        <a:t>5</a:t>
                      </a:r>
                      <a:r>
                        <a:rPr lang="ko-KR" altLang="en-US" sz="600" b="0" dirty="0" smtClean="0"/>
                        <a:t>개씩을 선발하였음</a:t>
                      </a:r>
                      <a:endParaRPr lang="ko-KR" altLang="en-US" sz="6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5252447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5199017" y="463211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워크시트 링크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  <a:hlinkClick r:id="rId3"/>
              </a:rPr>
              <a:t>https://bit.ly/2KM8ADz</a:t>
            </a:r>
            <a:endParaRPr lang="ko-KR" altLang="en-US" sz="10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9" name="슬라이드 번호 개체 틀 4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01;p39"/>
          <p:cNvSpPr txBox="1">
            <a:spLocks noGrp="1"/>
          </p:cNvSpPr>
          <p:nvPr>
            <p:ph type="title"/>
          </p:nvPr>
        </p:nvSpPr>
        <p:spPr>
          <a:xfrm>
            <a:off x="739841" y="53933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휴먼모음T" pitchFamily="18" charset="-127"/>
                <a:ea typeface="휴먼모음T" pitchFamily="18" charset="-127"/>
              </a:rPr>
              <a:t>DB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구성 </a:t>
            </a:r>
            <a:endParaRPr sz="300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583" y="1084217"/>
            <a:ext cx="1133475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6902155" y="4801833"/>
            <a:ext cx="19463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* </a:t>
            </a:r>
            <a:r>
              <a:rPr lang="ko-KR" altLang="en-US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워크시트 링크</a:t>
            </a:r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8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hlinkClick r:id="rId4"/>
              </a:rPr>
              <a:t>https://bit.ly/2KM8ADz</a:t>
            </a:r>
            <a:endParaRPr lang="ko-KR" altLang="en-US" sz="8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6261" name="AutoShape 5" descr="https://files.slack.com/files-pri/T01AM7W9U8H-F01FRA36KDZ/201129_miniproject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626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4648" y="1155617"/>
            <a:ext cx="6184669" cy="360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2027</Words>
  <PresentationFormat>화면 슬라이드 쇼(16:9)</PresentationFormat>
  <Paragraphs>668</Paragraphs>
  <Slides>37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3" baseType="lpstr">
      <vt:lpstr>굴림</vt:lpstr>
      <vt:lpstr>Arial</vt:lpstr>
      <vt:lpstr>HY중고딕</vt:lpstr>
      <vt:lpstr>Raleway</vt:lpstr>
      <vt:lpstr>Lato</vt:lpstr>
      <vt:lpstr>맑은 고딕</vt:lpstr>
      <vt:lpstr>경기천년제목V Bold</vt:lpstr>
      <vt:lpstr>배달의민족 주아</vt:lpstr>
      <vt:lpstr>휴먼모음T</vt:lpstr>
      <vt:lpstr>굴림체</vt:lpstr>
      <vt:lpstr>HY견고딕</vt:lpstr>
      <vt:lpstr>Roboto</vt:lpstr>
      <vt:lpstr>Noto Sans KR</vt:lpstr>
      <vt:lpstr>Thread-000081a8-Id-00000003</vt:lpstr>
      <vt:lpstr>여기어때 잘난체</vt:lpstr>
      <vt:lpstr>Streamline</vt:lpstr>
      <vt:lpstr>영화 예매 시스템  시뮬레이션</vt:lpstr>
      <vt:lpstr>영화 예매 시스템 시뮬레이션</vt:lpstr>
      <vt:lpstr>영화 예매 시스템 시뮬레이션</vt:lpstr>
      <vt:lpstr>영화 예매 시스템 시뮬레이션</vt:lpstr>
      <vt:lpstr>영화 예매 시스템 시뮬레이션</vt:lpstr>
      <vt:lpstr>슬라이드 6</vt:lpstr>
      <vt:lpstr>작업순서</vt:lpstr>
      <vt:lpstr>DB 구성</vt:lpstr>
      <vt:lpstr>DB 구성 </vt:lpstr>
      <vt:lpstr>DB 구성</vt:lpstr>
      <vt:lpstr>DB 구성 </vt:lpstr>
      <vt:lpstr>DB 구성</vt:lpstr>
      <vt:lpstr>DB 구성 </vt:lpstr>
      <vt:lpstr>DB 구성 </vt:lpstr>
      <vt:lpstr>시나리오</vt:lpstr>
      <vt:lpstr>Loading…</vt:lpstr>
      <vt:lpstr>1. 상영영화 확인하기  #view </vt:lpstr>
      <vt:lpstr>1. 상영영화 확인하기  #rownum #group by  </vt:lpstr>
      <vt:lpstr>1. 상영영화 확인하기  #where </vt:lpstr>
      <vt:lpstr>1. 상영영화 확인하기  #order by </vt:lpstr>
      <vt:lpstr>Loading…</vt:lpstr>
      <vt:lpstr>2. 영화 예매 – 시간 확인  </vt:lpstr>
      <vt:lpstr>2. 영화 예매 – 좌석 확인  #동등 join  </vt:lpstr>
      <vt:lpstr>2. 영화 예매 – 좌석 확인 #동등 join   </vt:lpstr>
      <vt:lpstr>2. 영화 예매 – 좌석 확인 #to date #where   </vt:lpstr>
      <vt:lpstr>2. 영화 예매  </vt:lpstr>
      <vt:lpstr>Loading…</vt:lpstr>
      <vt:lpstr>3. 리뷰 보기 #where   </vt:lpstr>
      <vt:lpstr>3. 리뷰 보기 #group function #inline #rownum      </vt:lpstr>
      <vt:lpstr>Loading…</vt:lpstr>
      <vt:lpstr>4. 예매 취소 및 재예매 #delete #insert   </vt:lpstr>
      <vt:lpstr>4. 예매 취소 및 재예매 #delete #insert   </vt:lpstr>
      <vt:lpstr>Ending…</vt:lpstr>
      <vt:lpstr>5. 한달 후…   </vt:lpstr>
      <vt:lpstr>5. 한달 후…   </vt:lpstr>
      <vt:lpstr>5. 한달 후…   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예매 시스템  시뮬레이션</dc:title>
  <dc:creator>PAPERDOLL</dc:creator>
  <cp:lastModifiedBy>PAPERDOLL</cp:lastModifiedBy>
  <cp:revision>10</cp:revision>
  <dcterms:modified xsi:type="dcterms:W3CDTF">2020-11-29T17:16:20Z</dcterms:modified>
</cp:coreProperties>
</file>